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361" r:id="rId2"/>
    <p:sldId id="344" r:id="rId3"/>
    <p:sldId id="345" r:id="rId4"/>
    <p:sldId id="346" r:id="rId5"/>
    <p:sldId id="347" r:id="rId6"/>
    <p:sldId id="350" r:id="rId7"/>
    <p:sldId id="348" r:id="rId8"/>
    <p:sldId id="349" r:id="rId9"/>
    <p:sldId id="319" r:id="rId10"/>
    <p:sldId id="320" r:id="rId11"/>
    <p:sldId id="321" r:id="rId12"/>
    <p:sldId id="352" r:id="rId13"/>
    <p:sldId id="353" r:id="rId14"/>
    <p:sldId id="374" r:id="rId15"/>
    <p:sldId id="327" r:id="rId16"/>
    <p:sldId id="323" r:id="rId17"/>
    <p:sldId id="334" r:id="rId18"/>
    <p:sldId id="354" r:id="rId19"/>
    <p:sldId id="355" r:id="rId20"/>
    <p:sldId id="338" r:id="rId21"/>
    <p:sldId id="335" r:id="rId22"/>
    <p:sldId id="294" r:id="rId23"/>
    <p:sldId id="302" r:id="rId24"/>
    <p:sldId id="357" r:id="rId25"/>
    <p:sldId id="332" r:id="rId26"/>
    <p:sldId id="311" r:id="rId27"/>
    <p:sldId id="375" r:id="rId28"/>
    <p:sldId id="328" r:id="rId29"/>
    <p:sldId id="364" r:id="rId30"/>
    <p:sldId id="358" r:id="rId31"/>
    <p:sldId id="307" r:id="rId32"/>
    <p:sldId id="359" r:id="rId33"/>
    <p:sldId id="362" r:id="rId34"/>
    <p:sldId id="365" r:id="rId35"/>
    <p:sldId id="368" r:id="rId36"/>
    <p:sldId id="366" r:id="rId37"/>
    <p:sldId id="367" r:id="rId38"/>
    <p:sldId id="339" r:id="rId39"/>
    <p:sldId id="340" r:id="rId40"/>
    <p:sldId id="370" r:id="rId41"/>
    <p:sldId id="371" r:id="rId42"/>
    <p:sldId id="373" r:id="rId43"/>
    <p:sldId id="376" r:id="rId44"/>
    <p:sldId id="314"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03"/>
    <p:restoredTop sz="94648"/>
  </p:normalViewPr>
  <p:slideViewPr>
    <p:cSldViewPr>
      <p:cViewPr varScale="1">
        <p:scale>
          <a:sx n="117" d="100"/>
          <a:sy n="117" d="100"/>
        </p:scale>
        <p:origin x="1880"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R%20CHARLES\Desktop\Training%20results.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441557305336834"/>
          <c:y val="0.13149314668999709"/>
          <c:w val="0.78502887139107613"/>
          <c:h val="0.62990412656751238"/>
        </c:manualLayout>
      </c:layout>
      <c:barChart>
        <c:barDir val="col"/>
        <c:grouping val="clustered"/>
        <c:varyColors val="0"/>
        <c:ser>
          <c:idx val="0"/>
          <c:order val="0"/>
          <c:tx>
            <c:strRef>
              <c:f>Sheet4!$A$11</c:f>
              <c:strCache>
                <c:ptCount val="1"/>
                <c:pt idx="0">
                  <c:v>MEN</c:v>
                </c:pt>
              </c:strCache>
            </c:strRef>
          </c:tx>
          <c:invertIfNegative val="0"/>
          <c:cat>
            <c:strRef>
              <c:f>Sheet4!$B$10:$D$10</c:f>
              <c:strCache>
                <c:ptCount val="3"/>
                <c:pt idx="0">
                  <c:v>18-35</c:v>
                </c:pt>
                <c:pt idx="1">
                  <c:v>36-55</c:v>
                </c:pt>
                <c:pt idx="2">
                  <c:v>56-70</c:v>
                </c:pt>
              </c:strCache>
            </c:strRef>
          </c:cat>
          <c:val>
            <c:numRef>
              <c:f>Sheet4!$B$11:$D$11</c:f>
              <c:numCache>
                <c:formatCode>General</c:formatCode>
                <c:ptCount val="3"/>
                <c:pt idx="0">
                  <c:v>142</c:v>
                </c:pt>
                <c:pt idx="1">
                  <c:v>180</c:v>
                </c:pt>
                <c:pt idx="2">
                  <c:v>51</c:v>
                </c:pt>
              </c:numCache>
            </c:numRef>
          </c:val>
          <c:extLst>
            <c:ext xmlns:c16="http://schemas.microsoft.com/office/drawing/2014/chart" uri="{C3380CC4-5D6E-409C-BE32-E72D297353CC}">
              <c16:uniqueId val="{00000000-BD18-A049-8F41-D4672C484E42}"/>
            </c:ext>
          </c:extLst>
        </c:ser>
        <c:ser>
          <c:idx val="1"/>
          <c:order val="1"/>
          <c:tx>
            <c:strRef>
              <c:f>Sheet4!$A$12</c:f>
              <c:strCache>
                <c:ptCount val="1"/>
                <c:pt idx="0">
                  <c:v>WOMEN</c:v>
                </c:pt>
              </c:strCache>
            </c:strRef>
          </c:tx>
          <c:invertIfNegative val="0"/>
          <c:cat>
            <c:strRef>
              <c:f>Sheet4!$B$10:$D$10</c:f>
              <c:strCache>
                <c:ptCount val="3"/>
                <c:pt idx="0">
                  <c:v>18-35</c:v>
                </c:pt>
                <c:pt idx="1">
                  <c:v>36-55</c:v>
                </c:pt>
                <c:pt idx="2">
                  <c:v>56-70</c:v>
                </c:pt>
              </c:strCache>
            </c:strRef>
          </c:cat>
          <c:val>
            <c:numRef>
              <c:f>Sheet4!$B$12:$D$12</c:f>
              <c:numCache>
                <c:formatCode>General</c:formatCode>
                <c:ptCount val="3"/>
                <c:pt idx="0">
                  <c:v>100</c:v>
                </c:pt>
                <c:pt idx="1">
                  <c:v>177</c:v>
                </c:pt>
                <c:pt idx="2">
                  <c:v>42</c:v>
                </c:pt>
              </c:numCache>
            </c:numRef>
          </c:val>
          <c:extLst>
            <c:ext xmlns:c16="http://schemas.microsoft.com/office/drawing/2014/chart" uri="{C3380CC4-5D6E-409C-BE32-E72D297353CC}">
              <c16:uniqueId val="{00000001-BD18-A049-8F41-D4672C484E42}"/>
            </c:ext>
          </c:extLst>
        </c:ser>
        <c:dLbls>
          <c:showLegendKey val="0"/>
          <c:showVal val="0"/>
          <c:showCatName val="0"/>
          <c:showSerName val="0"/>
          <c:showPercent val="0"/>
          <c:showBubbleSize val="0"/>
        </c:dLbls>
        <c:gapWidth val="150"/>
        <c:axId val="109910272"/>
        <c:axId val="118857728"/>
      </c:barChart>
      <c:catAx>
        <c:axId val="109910272"/>
        <c:scaling>
          <c:orientation val="minMax"/>
        </c:scaling>
        <c:delete val="0"/>
        <c:axPos val="b"/>
        <c:numFmt formatCode="General" sourceLinked="0"/>
        <c:majorTickMark val="none"/>
        <c:minorTickMark val="none"/>
        <c:tickLblPos val="nextTo"/>
        <c:crossAx val="118857728"/>
        <c:crosses val="autoZero"/>
        <c:auto val="1"/>
        <c:lblAlgn val="ctr"/>
        <c:lblOffset val="100"/>
        <c:noMultiLvlLbl val="0"/>
      </c:catAx>
      <c:valAx>
        <c:axId val="118857728"/>
        <c:scaling>
          <c:orientation val="minMax"/>
        </c:scaling>
        <c:delete val="0"/>
        <c:axPos val="l"/>
        <c:title>
          <c:tx>
            <c:rich>
              <a:bodyPr/>
              <a:lstStyle/>
              <a:p>
                <a:pPr>
                  <a:defRPr/>
                </a:pPr>
                <a:r>
                  <a:rPr lang="en-US"/>
                  <a:t>Number farmers trained</a:t>
                </a:r>
              </a:p>
            </c:rich>
          </c:tx>
          <c:layout>
            <c:manualLayout>
              <c:xMode val="edge"/>
              <c:yMode val="edge"/>
              <c:x val="1.9533058367704036E-2"/>
              <c:y val="0.17443436418273803"/>
            </c:manualLayout>
          </c:layout>
          <c:overlay val="0"/>
        </c:title>
        <c:numFmt formatCode="General" sourceLinked="1"/>
        <c:majorTickMark val="none"/>
        <c:minorTickMark val="none"/>
        <c:tickLblPos val="nextTo"/>
        <c:crossAx val="109910272"/>
        <c:crosses val="autoZero"/>
        <c:crossBetween val="between"/>
      </c:valAx>
      <c:dTable>
        <c:showHorzBorder val="1"/>
        <c:showVertBorder val="1"/>
        <c:showOutline val="1"/>
        <c:showKeys val="1"/>
      </c:dTable>
    </c:plotArea>
    <c:plotVisOnly val="1"/>
    <c:dispBlanksAs val="gap"/>
    <c:showDLblsOverMax val="0"/>
  </c:chart>
  <c:txPr>
    <a:bodyPr/>
    <a:lstStyle/>
    <a:p>
      <a:pPr>
        <a:defRPr sz="20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9.4106418515867325E-4"/>
          <c:y val="4.8082913816100852E-2"/>
          <c:w val="0.77610570269625379"/>
          <c:h val="0.77109655350458239"/>
        </c:manualLayout>
      </c:layout>
      <c:pie3DChart>
        <c:varyColors val="1"/>
        <c:ser>
          <c:idx val="0"/>
          <c:order val="0"/>
          <c:tx>
            <c:strRef>
              <c:f>Sheet4!$C$23</c:f>
              <c:strCache>
                <c:ptCount val="1"/>
                <c:pt idx="0">
                  <c:v>%</c:v>
                </c:pt>
              </c:strCache>
            </c:strRef>
          </c:tx>
          <c:explosion val="25"/>
          <c:dLbls>
            <c:dLbl>
              <c:idx val="0"/>
              <c:tx>
                <c:rich>
                  <a:bodyPr/>
                  <a:lstStyle/>
                  <a:p>
                    <a:pPr>
                      <a:defRPr sz="2400"/>
                    </a:pPr>
                    <a:r>
                      <a:rPr lang="en-US" sz="2400"/>
                      <a:t>35%</a:t>
                    </a:r>
                  </a:p>
                </c:rich>
              </c:tx>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742-5047-B20B-BFA9B9D72FB0}"/>
                </c:ext>
              </c:extLst>
            </c:dLbl>
            <c:dLbl>
              <c:idx val="1"/>
              <c:tx>
                <c:rich>
                  <a:bodyPr/>
                  <a:lstStyle/>
                  <a:p>
                    <a:pPr>
                      <a:defRPr sz="2400"/>
                    </a:pPr>
                    <a:r>
                      <a:rPr lang="en-US" sz="2400"/>
                      <a:t>52%</a:t>
                    </a:r>
                  </a:p>
                </c:rich>
              </c:tx>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742-5047-B20B-BFA9B9D72FB0}"/>
                </c:ext>
              </c:extLst>
            </c:dLbl>
            <c:dLbl>
              <c:idx val="2"/>
              <c:tx>
                <c:rich>
                  <a:bodyPr/>
                  <a:lstStyle/>
                  <a:p>
                    <a:pPr>
                      <a:defRPr sz="2400"/>
                    </a:pPr>
                    <a:r>
                      <a:rPr lang="en-US" sz="2400"/>
                      <a:t>13%</a:t>
                    </a:r>
                  </a:p>
                </c:rich>
              </c:tx>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742-5047-B20B-BFA9B9D72FB0}"/>
                </c:ext>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Sheet4!$B$24:$B$26</c:f>
              <c:strCache>
                <c:ptCount val="3"/>
                <c:pt idx="0">
                  <c:v>18-35</c:v>
                </c:pt>
                <c:pt idx="1">
                  <c:v>36-55</c:v>
                </c:pt>
                <c:pt idx="2">
                  <c:v>56-70</c:v>
                </c:pt>
              </c:strCache>
            </c:strRef>
          </c:cat>
          <c:val>
            <c:numRef>
              <c:f>Sheet4!$C$24:$C$26</c:f>
              <c:numCache>
                <c:formatCode>General</c:formatCode>
                <c:ptCount val="3"/>
                <c:pt idx="0">
                  <c:v>35</c:v>
                </c:pt>
                <c:pt idx="1">
                  <c:v>52</c:v>
                </c:pt>
                <c:pt idx="2">
                  <c:v>13</c:v>
                </c:pt>
              </c:numCache>
            </c:numRef>
          </c:val>
          <c:extLst>
            <c:ext xmlns:c16="http://schemas.microsoft.com/office/drawing/2014/chart" uri="{C3380CC4-5D6E-409C-BE32-E72D297353CC}">
              <c16:uniqueId val="{00000003-0742-5047-B20B-BFA9B9D72FB0}"/>
            </c:ext>
          </c:extLst>
        </c:ser>
        <c:dLbls>
          <c:showLegendKey val="0"/>
          <c:showVal val="0"/>
          <c:showCatName val="0"/>
          <c:showSerName val="0"/>
          <c:showPercent val="0"/>
          <c:showBubbleSize val="0"/>
          <c:showLeaderLines val="1"/>
        </c:dLbls>
      </c:pie3DChart>
    </c:plotArea>
    <c:legend>
      <c:legendPos val="r"/>
      <c:layout>
        <c:manualLayout>
          <c:xMode val="edge"/>
          <c:yMode val="edge"/>
          <c:x val="0.82713338105464085"/>
          <c:y val="0.50132696527688136"/>
          <c:w val="0.15468480076354091"/>
          <c:h val="0.49867303472311864"/>
        </c:manualLayout>
      </c:layout>
      <c:overlay val="0"/>
      <c:txPr>
        <a:bodyPr/>
        <a:lstStyle/>
        <a:p>
          <a:pPr>
            <a:defRPr sz="2800"/>
          </a:pPr>
          <a:endParaRPr lang="en-US"/>
        </a:p>
      </c:tx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0.8</cdr:x>
      <cdr:y>0.34426</cdr:y>
    </cdr:from>
    <cdr:to>
      <cdr:x>0.99091</cdr:x>
      <cdr:y>0.54098</cdr:y>
    </cdr:to>
    <cdr:sp macro="" textlink="">
      <cdr:nvSpPr>
        <cdr:cNvPr id="2" name="TextBox 1"/>
        <cdr:cNvSpPr txBox="1"/>
      </cdr:nvSpPr>
      <cdr:spPr>
        <a:xfrm xmlns:a="http://schemas.openxmlformats.org/drawingml/2006/main">
          <a:off x="6705599" y="1600199"/>
          <a:ext cx="16002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0.75455</cdr:x>
      <cdr:y>0.32787</cdr:y>
    </cdr:from>
    <cdr:to>
      <cdr:x>0.99091</cdr:x>
      <cdr:y>0.42623</cdr:y>
    </cdr:to>
    <cdr:sp macro="" textlink="">
      <cdr:nvSpPr>
        <cdr:cNvPr id="3" name="TextBox 2"/>
        <cdr:cNvSpPr txBox="1"/>
      </cdr:nvSpPr>
      <cdr:spPr>
        <a:xfrm xmlns:a="http://schemas.openxmlformats.org/drawingml/2006/main">
          <a:off x="6324600" y="1524000"/>
          <a:ext cx="1981200" cy="457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dirty="0"/>
            <a:t>Age group years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EC1E7D-86F2-4A3D-B185-8772DFB1B84A}" type="datetimeFigureOut">
              <a:rPr lang="en-GB" smtClean="0"/>
              <a:t>06/07/2018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2F051B-5426-42FB-B6CA-BD97B0FF83D6}" type="slidenum">
              <a:rPr lang="en-GB" smtClean="0"/>
              <a:t>‹#›</a:t>
            </a:fld>
            <a:endParaRPr lang="en-GB"/>
          </a:p>
        </p:txBody>
      </p:sp>
    </p:spTree>
    <p:extLst>
      <p:ext uri="{BB962C8B-B14F-4D97-AF65-F5344CB8AC3E}">
        <p14:creationId xmlns:p14="http://schemas.microsoft.com/office/powerpoint/2010/main" val="1179678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2F051B-5426-42FB-B6CA-BD97B0FF83D6}" type="slidenum">
              <a:rPr lang="en-GB" smtClean="0"/>
              <a:t>5</a:t>
            </a:fld>
            <a:endParaRPr lang="en-GB"/>
          </a:p>
        </p:txBody>
      </p:sp>
    </p:spTree>
    <p:extLst>
      <p:ext uri="{BB962C8B-B14F-4D97-AF65-F5344CB8AC3E}">
        <p14:creationId xmlns:p14="http://schemas.microsoft.com/office/powerpoint/2010/main" val="2619931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16B6E9-AFF2-40E2-8CB4-4D888C0819E3}" type="datetime1">
              <a:rPr lang="en-US" smtClean="0"/>
              <a:t>7/6/18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2214857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64B6C8-F88C-4273-A1B0-E0ACBF7C3326}" type="datetime1">
              <a:rPr lang="en-US" smtClean="0"/>
              <a:t>7/6/18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2615495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6776F8-1B30-455B-90DB-F72B912261B9}" type="datetime1">
              <a:rPr lang="en-US" smtClean="0"/>
              <a:t>7/6/18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1427052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644722-5BCB-41A0-8153-76B3901413CE}" type="datetime1">
              <a:rPr lang="en-US" smtClean="0"/>
              <a:t>7/6/18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541079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3313AF-6396-4DC4-88E6-493F7F956C35}" type="datetime1">
              <a:rPr lang="en-US" smtClean="0"/>
              <a:t>7/6/18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4003681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41188ED-40AA-440B-9D0D-15A01EAB720D}" type="datetime1">
              <a:rPr lang="en-US" smtClean="0"/>
              <a:t>7/6/18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757680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3B470E9-5E37-4636-86DE-709F5FF54A4E}" type="datetime1">
              <a:rPr lang="en-US" smtClean="0"/>
              <a:t>7/6/18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2839721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98A1005-64AA-47EA-ABB9-0D2D07CEAA18}" type="datetime1">
              <a:rPr lang="en-US" smtClean="0"/>
              <a:t>7/6/18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3234708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A7022E-8F37-4ECF-9228-6715A0EE3993}" type="datetime1">
              <a:rPr lang="en-US" smtClean="0"/>
              <a:t>7/6/18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3460200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8BDD9-4E1D-4B95-9C42-62D183431D80}" type="datetime1">
              <a:rPr lang="en-US" smtClean="0"/>
              <a:t>7/6/18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3434619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327175-8CF7-4E00-8F7A-107A2A2AE8A8}" type="datetime1">
              <a:rPr lang="en-US" smtClean="0"/>
              <a:t>7/6/18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5262B-218E-439F-9EAC-A62030B492D9}" type="slidenum">
              <a:rPr lang="en-US" smtClean="0"/>
              <a:pPr/>
              <a:t>‹#›</a:t>
            </a:fld>
            <a:endParaRPr lang="en-US"/>
          </a:p>
        </p:txBody>
      </p:sp>
    </p:spTree>
    <p:extLst>
      <p:ext uri="{BB962C8B-B14F-4D97-AF65-F5344CB8AC3E}">
        <p14:creationId xmlns:p14="http://schemas.microsoft.com/office/powerpoint/2010/main" val="1057714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FDD30F-67E1-4E25-BE2B-BE71EBA9B6B4}" type="datetime1">
              <a:rPr lang="en-US" smtClean="0"/>
              <a:t>7/6/18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E5262B-218E-439F-9EAC-A62030B492D9}" type="slidenum">
              <a:rPr lang="en-US" smtClean="0"/>
              <a:pPr/>
              <a:t>‹#›</a:t>
            </a:fld>
            <a:endParaRPr lang="en-US"/>
          </a:p>
        </p:txBody>
      </p:sp>
    </p:spTree>
    <p:extLst>
      <p:ext uri="{BB962C8B-B14F-4D97-AF65-F5344CB8AC3E}">
        <p14:creationId xmlns:p14="http://schemas.microsoft.com/office/powerpoint/2010/main" val="11175667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upload.wikimedia.org/wikipedia/en/e/ef/ACDI-VOCA_logo.png"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7" descr="P:\logos\i\iita\IITA_regular-sienna_with slogan (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 y="6248400"/>
            <a:ext cx="838200" cy="4211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28600" y="4931894"/>
            <a:ext cx="8229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pic>
        <p:nvPicPr>
          <p:cNvPr id="23" name="Picture 22"/>
          <p:cNvPicPr/>
          <p:nvPr/>
        </p:nvPicPr>
        <p:blipFill>
          <a:blip r:embed="rId3" cstate="email">
            <a:extLst>
              <a:ext uri="{28A0092B-C50C-407E-A947-70E740481C1C}">
                <a14:useLocalDpi xmlns:a14="http://schemas.microsoft.com/office/drawing/2010/main"/>
              </a:ext>
            </a:extLst>
          </a:blip>
          <a:srcRect/>
          <a:stretch>
            <a:fillRect/>
          </a:stretch>
        </p:blipFill>
        <p:spPr bwMode="auto">
          <a:xfrm>
            <a:off x="3809999" y="381000"/>
            <a:ext cx="2133601" cy="884933"/>
          </a:xfrm>
          <a:prstGeom prst="rect">
            <a:avLst/>
          </a:prstGeom>
          <a:noFill/>
        </p:spPr>
      </p:pic>
      <p:pic>
        <p:nvPicPr>
          <p:cNvPr id="28" name="Picture 27"/>
          <p:cNvPicPr/>
          <p:nvPr/>
        </p:nvPicPr>
        <p:blipFill rotWithShape="1">
          <a:blip r:embed="rId4" cstate="email">
            <a:extLst>
              <a:ext uri="{28A0092B-C50C-407E-A947-70E740481C1C}">
                <a14:useLocalDpi xmlns:a14="http://schemas.microsoft.com/office/drawing/2010/main"/>
              </a:ext>
            </a:extLst>
          </a:blip>
          <a:srcRect/>
          <a:stretch/>
        </p:blipFill>
        <p:spPr bwMode="auto">
          <a:xfrm>
            <a:off x="304800" y="304800"/>
            <a:ext cx="2133600" cy="841628"/>
          </a:xfrm>
          <a:prstGeom prst="rect">
            <a:avLst/>
          </a:prstGeom>
          <a:noFill/>
        </p:spPr>
      </p:pic>
      <p:pic>
        <p:nvPicPr>
          <p:cNvPr id="1026" name="Picture 2" descr="C:\Users\user\Desktop\URGENT TASKS\Coat_of_arms_of_Tanzania.svg.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772400" y="365520"/>
            <a:ext cx="685799" cy="795090"/>
          </a:xfrm>
          <a:prstGeom prst="rect">
            <a:avLst/>
          </a:prstGeom>
          <a:noFill/>
        </p:spPr>
      </p:pic>
      <p:pic>
        <p:nvPicPr>
          <p:cNvPr id="22" name="Picture 21" descr="Thumbnail for version as of 17:03, 23 January 2016">
            <a:hlinkClick r:id="rId6"/>
          </p:cNvPr>
          <p:cNvPicPr/>
          <p:nvPr/>
        </p:nvPicPr>
        <p:blipFill>
          <a:blip r:embed="rId7">
            <a:extLst>
              <a:ext uri="{28A0092B-C50C-407E-A947-70E740481C1C}">
                <a14:useLocalDpi xmlns:a14="http://schemas.microsoft.com/office/drawing/2010/main"/>
              </a:ext>
            </a:extLst>
          </a:blip>
          <a:srcRect/>
          <a:stretch>
            <a:fillRect/>
          </a:stretch>
        </p:blipFill>
        <p:spPr bwMode="auto">
          <a:xfrm>
            <a:off x="3962400" y="6298075"/>
            <a:ext cx="1310640" cy="371475"/>
          </a:xfrm>
          <a:prstGeom prst="rect">
            <a:avLst/>
          </a:prstGeom>
          <a:noFill/>
          <a:ln>
            <a:noFill/>
          </a:ln>
        </p:spPr>
      </p:pic>
      <p:sp>
        <p:nvSpPr>
          <p:cNvPr id="6" name="Rectangle 5"/>
          <p:cNvSpPr/>
          <p:nvPr/>
        </p:nvSpPr>
        <p:spPr>
          <a:xfrm>
            <a:off x="364313" y="1000385"/>
            <a:ext cx="7984283" cy="5786199"/>
          </a:xfrm>
          <a:prstGeom prst="rect">
            <a:avLst/>
          </a:prstGeom>
        </p:spPr>
        <p:txBody>
          <a:bodyPr wrap="square">
            <a:spAutoFit/>
          </a:bodyPr>
          <a:lstStyle/>
          <a:p>
            <a:pPr algn="ctr"/>
            <a:r>
              <a:rPr lang="en-US" sz="2800" b="1" dirty="0"/>
              <a:t>Enhancing partnership among Africa RISING (AR), NAFAKA and TUBORESHE CHAKULA (TUBOCHA) Programs for fast-tracking delivery and scaling of agricultural technologies in Tanzania</a:t>
            </a:r>
            <a:endParaRPr lang="en-GB" sz="2800" dirty="0"/>
          </a:p>
          <a:p>
            <a:r>
              <a:rPr lang="en-US" b="1" dirty="0"/>
              <a:t> </a:t>
            </a:r>
          </a:p>
          <a:p>
            <a:pPr algn="ctr"/>
            <a:r>
              <a:rPr lang="en-GB" b="1" dirty="0"/>
              <a:t>R</a:t>
            </a:r>
            <a:r>
              <a:rPr lang="en-US" sz="2000" b="1" dirty="0" err="1"/>
              <a:t>eview</a:t>
            </a:r>
            <a:r>
              <a:rPr lang="en-US" sz="2000" b="1" dirty="0"/>
              <a:t> and Planning Meeting (JUNE 26 – 27, 2018)</a:t>
            </a:r>
          </a:p>
          <a:p>
            <a:pPr algn="ctr"/>
            <a:endParaRPr lang="en-US" sz="2800" b="1" u="sng" dirty="0"/>
          </a:p>
          <a:p>
            <a:pPr algn="ctr"/>
            <a:r>
              <a:rPr lang="en-US" sz="2800" b="1" dirty="0"/>
              <a:t>RICE COMPONENT</a:t>
            </a:r>
          </a:p>
          <a:p>
            <a:pPr algn="ctr"/>
            <a:r>
              <a:rPr lang="en-US" sz="2800" b="1" dirty="0"/>
              <a:t>ARI DAKAWA</a:t>
            </a:r>
          </a:p>
          <a:p>
            <a:pPr algn="ctr"/>
            <a:endParaRPr lang="en-US" sz="2800" b="1" dirty="0"/>
          </a:p>
          <a:p>
            <a:r>
              <a:rPr lang="en-US" b="1" dirty="0"/>
              <a:t>Prepared by: Dr. Sophia </a:t>
            </a:r>
            <a:r>
              <a:rPr lang="en-US" b="1" dirty="0" err="1"/>
              <a:t>Kashenge</a:t>
            </a:r>
            <a:r>
              <a:rPr lang="en-US" b="1" dirty="0"/>
              <a:t>, </a:t>
            </a:r>
          </a:p>
          <a:p>
            <a:r>
              <a:rPr lang="en-US" b="1" dirty="0"/>
              <a:t>                       Dr. Charles </a:t>
            </a:r>
            <a:r>
              <a:rPr lang="en-US" b="1" dirty="0" err="1"/>
              <a:t>Chuwa</a:t>
            </a:r>
            <a:r>
              <a:rPr lang="en-US" b="1" dirty="0"/>
              <a:t>, </a:t>
            </a:r>
          </a:p>
          <a:p>
            <a:r>
              <a:rPr lang="en-US" b="1" dirty="0"/>
              <a:t>                       Mr. </a:t>
            </a:r>
            <a:r>
              <a:rPr lang="en-US" b="1" dirty="0" err="1"/>
              <a:t>Ndimubandi</a:t>
            </a:r>
            <a:r>
              <a:rPr lang="en-US" b="1" dirty="0"/>
              <a:t> </a:t>
            </a:r>
            <a:r>
              <a:rPr lang="en-US" b="1" dirty="0" err="1"/>
              <a:t>Mvukiye</a:t>
            </a:r>
            <a:r>
              <a:rPr lang="en-US" b="1" dirty="0"/>
              <a:t>, </a:t>
            </a:r>
          </a:p>
          <a:p>
            <a:r>
              <a:rPr lang="en-US" b="1" dirty="0"/>
              <a:t>                       Dr. </a:t>
            </a:r>
            <a:r>
              <a:rPr lang="en-US" b="1" dirty="0" err="1"/>
              <a:t>Didas</a:t>
            </a:r>
            <a:r>
              <a:rPr lang="en-US" b="1" dirty="0"/>
              <a:t> </a:t>
            </a:r>
            <a:r>
              <a:rPr lang="en-US" b="1" dirty="0" err="1"/>
              <a:t>Kimaro</a:t>
            </a:r>
            <a:endParaRPr lang="en-US" b="1" dirty="0"/>
          </a:p>
          <a:p>
            <a:r>
              <a:rPr lang="en-US" b="1" dirty="0"/>
              <a:t>                       Mr. Joel </a:t>
            </a:r>
            <a:r>
              <a:rPr lang="en-US" b="1" dirty="0" err="1"/>
              <a:t>Zakayo</a:t>
            </a:r>
            <a:r>
              <a:rPr lang="en-US" b="1" dirty="0"/>
              <a:t> and</a:t>
            </a:r>
          </a:p>
          <a:p>
            <a:r>
              <a:rPr lang="en-US" b="1" dirty="0"/>
              <a:t>                       Mr. </a:t>
            </a:r>
            <a:r>
              <a:rPr lang="en-US" b="1" dirty="0" err="1"/>
              <a:t>Rajabu</a:t>
            </a:r>
            <a:r>
              <a:rPr lang="en-US" b="1" dirty="0"/>
              <a:t> </a:t>
            </a:r>
            <a:r>
              <a:rPr lang="en-US" b="1" dirty="0" err="1"/>
              <a:t>Kangile</a:t>
            </a:r>
            <a:endParaRPr lang="en-US" b="1" dirty="0"/>
          </a:p>
        </p:txBody>
      </p:sp>
      <p:sp>
        <p:nvSpPr>
          <p:cNvPr id="2" name="Slide Number Placeholder 1"/>
          <p:cNvSpPr>
            <a:spLocks noGrp="1"/>
          </p:cNvSpPr>
          <p:nvPr>
            <p:ph type="sldNum" sz="quarter" idx="12"/>
          </p:nvPr>
        </p:nvSpPr>
        <p:spPr/>
        <p:txBody>
          <a:bodyPr/>
          <a:lstStyle/>
          <a:p>
            <a:fld id="{2BE5262B-218E-439F-9EAC-A62030B492D9}" type="slidenum">
              <a:rPr lang="en-US" smtClean="0"/>
              <a:pPr/>
              <a:t>1</a:t>
            </a:fld>
            <a:endParaRPr lang="en-US" dirty="0"/>
          </a:p>
        </p:txBody>
      </p:sp>
      <p:pic>
        <p:nvPicPr>
          <p:cNvPr id="12" name="Picture 11" descr="C:\Users\KANGILE\Desktop\CHOLLIMA AGRO SCIENTIFIC RESEARCH CENTER -Logo\CASRC-Logo color\CASRC logo-cmyk.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6781800" y="6027565"/>
            <a:ext cx="647700" cy="541020"/>
          </a:xfrm>
          <a:prstGeom prst="rect">
            <a:avLst/>
          </a:prstGeom>
          <a:noFill/>
          <a:ln w="9525">
            <a:noFill/>
            <a:miter lim="800000"/>
            <a:headEnd/>
            <a:tailEnd/>
          </a:ln>
        </p:spPr>
      </p:pic>
    </p:spTree>
    <p:extLst>
      <p:ext uri="{BB962C8B-B14F-4D97-AF65-F5344CB8AC3E}">
        <p14:creationId xmlns:p14="http://schemas.microsoft.com/office/powerpoint/2010/main" val="3701821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564" y="274638"/>
            <a:ext cx="8338236" cy="1143000"/>
          </a:xfrm>
        </p:spPr>
        <p:txBody>
          <a:bodyPr>
            <a:noAutofit/>
          </a:bodyPr>
          <a:lstStyle/>
          <a:p>
            <a:r>
              <a:rPr lang="en-US" sz="3200" b="1" dirty="0"/>
              <a:t>Stakeholders in </a:t>
            </a:r>
            <a:r>
              <a:rPr lang="en-US" sz="3200" b="1" dirty="0" err="1"/>
              <a:t>Mbarali</a:t>
            </a:r>
            <a:r>
              <a:rPr lang="en-US" sz="3200" b="1" dirty="0"/>
              <a:t> district being trained during the inception meeting at </a:t>
            </a:r>
            <a:r>
              <a:rPr lang="en-US" sz="3200" b="1" dirty="0" err="1"/>
              <a:t>Igurusi</a:t>
            </a:r>
            <a:r>
              <a:rPr lang="en-US" sz="3200" b="1" dirty="0"/>
              <a:t> </a:t>
            </a:r>
            <a:r>
              <a:rPr lang="en-US" sz="3200" b="1" dirty="0" err="1"/>
              <a:t>Mbarali</a:t>
            </a:r>
            <a:r>
              <a:rPr lang="en-US" sz="3200" b="1" dirty="0"/>
              <a:t> District </a:t>
            </a:r>
            <a:endParaRPr lang="en-US" sz="3200" dirty="0"/>
          </a:p>
        </p:txBody>
      </p:sp>
      <p:sp>
        <p:nvSpPr>
          <p:cNvPr id="3" name="Slide Number Placeholder 2"/>
          <p:cNvSpPr>
            <a:spLocks noGrp="1"/>
          </p:cNvSpPr>
          <p:nvPr>
            <p:ph type="sldNum" sz="quarter" idx="12"/>
          </p:nvPr>
        </p:nvSpPr>
        <p:spPr/>
        <p:txBody>
          <a:bodyPr/>
          <a:lstStyle/>
          <a:p>
            <a:fld id="{2BE5262B-218E-439F-9EAC-A62030B492D9}" type="slidenum">
              <a:rPr lang="en-US" smtClean="0"/>
              <a:pPr/>
              <a:t>10</a:t>
            </a:fld>
            <a:endParaRPr lang="en-US"/>
          </a:p>
        </p:txBody>
      </p:sp>
      <p:pic>
        <p:nvPicPr>
          <p:cNvPr id="2050" name="Picture 2" descr="Description: C:\Users\DR CHARLES\AppData\Local\Microsoft\Windows\INetCache\Content.Word\IMG_20171201_130815[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8564" y="1600200"/>
            <a:ext cx="8175693"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298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Training and inception meeting in Kilombero</a:t>
            </a:r>
          </a:p>
        </p:txBody>
      </p:sp>
      <p:sp>
        <p:nvSpPr>
          <p:cNvPr id="3" name="Slide Number Placeholder 2"/>
          <p:cNvSpPr>
            <a:spLocks noGrp="1"/>
          </p:cNvSpPr>
          <p:nvPr>
            <p:ph type="sldNum" sz="quarter" idx="12"/>
          </p:nvPr>
        </p:nvSpPr>
        <p:spPr/>
        <p:txBody>
          <a:bodyPr/>
          <a:lstStyle/>
          <a:p>
            <a:fld id="{2BE5262B-218E-439F-9EAC-A62030B492D9}" type="slidenum">
              <a:rPr lang="en-US" smtClean="0"/>
              <a:pPr/>
              <a:t>11</a:t>
            </a:fld>
            <a:endParaRPr lang="en-US"/>
          </a:p>
        </p:txBody>
      </p:sp>
      <p:pic>
        <p:nvPicPr>
          <p:cNvPr id="3074" name="Picture 2" descr="20171206_11182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5800" y="1676400"/>
            <a:ext cx="7620000" cy="487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1947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fontScale="90000"/>
          </a:bodyPr>
          <a:lstStyle/>
          <a:p>
            <a:r>
              <a:rPr lang="en-US" b="1" dirty="0"/>
              <a:t>Classroom training for farmer groups</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a:t>A total of </a:t>
            </a:r>
            <a:r>
              <a:rPr lang="en-GB" b="1" dirty="0"/>
              <a:t>4378 </a:t>
            </a:r>
            <a:r>
              <a:rPr lang="en-US" dirty="0"/>
              <a:t>participants were trained making </a:t>
            </a:r>
            <a:r>
              <a:rPr lang="en-GB" dirty="0"/>
              <a:t>1</a:t>
            </a:r>
            <a:r>
              <a:rPr lang="en-US" dirty="0"/>
              <a:t>72 % of all the expected  participants. </a:t>
            </a:r>
          </a:p>
          <a:p>
            <a:r>
              <a:rPr lang="en-US" dirty="0"/>
              <a:t>On gender basis, there were more male than female trainees. </a:t>
            </a:r>
          </a:p>
          <a:p>
            <a:r>
              <a:rPr lang="en-US" dirty="0"/>
              <a:t>Overall, 47.3% of trainees were women and 52.7% were men. </a:t>
            </a:r>
          </a:p>
          <a:p>
            <a:r>
              <a:rPr lang="en-US" dirty="0"/>
              <a:t>The majority (87%) were the youth and middle aged (below 56 years old). </a:t>
            </a:r>
          </a:p>
          <a:p>
            <a:endParaRPr lang="en-US"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12</a:t>
            </a:fld>
            <a:endParaRPr lang="en-US"/>
          </a:p>
        </p:txBody>
      </p:sp>
    </p:spTree>
    <p:extLst>
      <p:ext uri="{BB962C8B-B14F-4D97-AF65-F5344CB8AC3E}">
        <p14:creationId xmlns:p14="http://schemas.microsoft.com/office/powerpoint/2010/main" val="3588836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53400" cy="1524000"/>
          </a:xfrm>
        </p:spPr>
        <p:txBody>
          <a:bodyPr>
            <a:normAutofit/>
          </a:bodyPr>
          <a:lstStyle/>
          <a:p>
            <a:pPr algn="just"/>
            <a:r>
              <a:rPr lang="en-US" sz="2800" b="1" dirty="0"/>
              <a:t>Stakeholders who got classroom training </a:t>
            </a:r>
            <a:endParaRPr lang="en-US" sz="2800"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13</a:t>
            </a:fld>
            <a:endParaRPr lang="en-US"/>
          </a:p>
        </p:txBody>
      </p:sp>
      <p:graphicFrame>
        <p:nvGraphicFramePr>
          <p:cNvPr id="6" name="Chart 5"/>
          <p:cNvGraphicFramePr>
            <a:graphicFrameLocks/>
          </p:cNvGraphicFramePr>
          <p:nvPr>
            <p:extLst>
              <p:ext uri="{D42A27DB-BD31-4B8C-83A1-F6EECF244321}">
                <p14:modId xmlns:p14="http://schemas.microsoft.com/office/powerpoint/2010/main" val="692138318"/>
              </p:ext>
            </p:extLst>
          </p:nvPr>
        </p:nvGraphicFramePr>
        <p:xfrm>
          <a:off x="381000" y="1219200"/>
          <a:ext cx="8001000" cy="5257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48229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236"/>
            <a:ext cx="8229600" cy="1143000"/>
          </a:xfrm>
        </p:spPr>
        <p:txBody>
          <a:bodyPr>
            <a:normAutofit fontScale="90000"/>
          </a:bodyPr>
          <a:lstStyle/>
          <a:p>
            <a:br>
              <a:rPr lang="en-US" dirty="0"/>
            </a:br>
            <a:r>
              <a:rPr lang="en-US" dirty="0"/>
              <a:t>Percentages of trained farmers  by age groups</a:t>
            </a:r>
            <a:br>
              <a:rPr lang="en-US" dirty="0"/>
            </a:br>
            <a:endParaRPr lang="en-US"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14</a:t>
            </a:fld>
            <a:endParaRPr lang="en-US"/>
          </a:p>
        </p:txBody>
      </p:sp>
      <p:graphicFrame>
        <p:nvGraphicFramePr>
          <p:cNvPr id="7" name="Chart 6"/>
          <p:cNvGraphicFramePr>
            <a:graphicFrameLocks/>
          </p:cNvGraphicFramePr>
          <p:nvPr>
            <p:extLst>
              <p:ext uri="{D42A27DB-BD31-4B8C-83A1-F6EECF244321}">
                <p14:modId xmlns:p14="http://schemas.microsoft.com/office/powerpoint/2010/main" val="1757151610"/>
              </p:ext>
            </p:extLst>
          </p:nvPr>
        </p:nvGraphicFramePr>
        <p:xfrm>
          <a:off x="304800" y="1524000"/>
          <a:ext cx="8382000" cy="4648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0837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735438545"/>
              </p:ext>
            </p:extLst>
          </p:nvPr>
        </p:nvGraphicFramePr>
        <p:xfrm>
          <a:off x="304803" y="990600"/>
          <a:ext cx="8305798" cy="5255209"/>
        </p:xfrm>
        <a:graphic>
          <a:graphicData uri="http://schemas.openxmlformats.org/drawingml/2006/table">
            <a:tbl>
              <a:tblPr firstRow="1" firstCol="1" bandRow="1">
                <a:tableStyleId>{5C22544A-7EE6-4342-B048-85BDC9FD1C3A}</a:tableStyleId>
              </a:tblPr>
              <a:tblGrid>
                <a:gridCol w="2007996">
                  <a:extLst>
                    <a:ext uri="{9D8B030D-6E8A-4147-A177-3AD203B41FA5}">
                      <a16:colId xmlns:a16="http://schemas.microsoft.com/office/drawing/2014/main" val="20000"/>
                    </a:ext>
                  </a:extLst>
                </a:gridCol>
                <a:gridCol w="1665722">
                  <a:extLst>
                    <a:ext uri="{9D8B030D-6E8A-4147-A177-3AD203B41FA5}">
                      <a16:colId xmlns:a16="http://schemas.microsoft.com/office/drawing/2014/main" val="20001"/>
                    </a:ext>
                  </a:extLst>
                </a:gridCol>
                <a:gridCol w="1597269">
                  <a:extLst>
                    <a:ext uri="{9D8B030D-6E8A-4147-A177-3AD203B41FA5}">
                      <a16:colId xmlns:a16="http://schemas.microsoft.com/office/drawing/2014/main" val="20002"/>
                    </a:ext>
                  </a:extLst>
                </a:gridCol>
                <a:gridCol w="1597269">
                  <a:extLst>
                    <a:ext uri="{9D8B030D-6E8A-4147-A177-3AD203B41FA5}">
                      <a16:colId xmlns:a16="http://schemas.microsoft.com/office/drawing/2014/main" val="20003"/>
                    </a:ext>
                  </a:extLst>
                </a:gridCol>
                <a:gridCol w="1437542">
                  <a:extLst>
                    <a:ext uri="{9D8B030D-6E8A-4147-A177-3AD203B41FA5}">
                      <a16:colId xmlns:a16="http://schemas.microsoft.com/office/drawing/2014/main" val="20004"/>
                    </a:ext>
                  </a:extLst>
                </a:gridCol>
              </a:tblGrid>
              <a:tr h="680667">
                <a:tc rowSpan="2">
                  <a:txBody>
                    <a:bodyPr/>
                    <a:lstStyle/>
                    <a:p>
                      <a:pPr>
                        <a:lnSpc>
                          <a:spcPct val="115000"/>
                        </a:lnSpc>
                      </a:pPr>
                      <a:r>
                        <a:rPr lang="en-GB" sz="2400" dirty="0">
                          <a:effectLst/>
                        </a:rPr>
                        <a:t>District</a:t>
                      </a:r>
                      <a:endParaRPr lang="en-GB" sz="2400" dirty="0">
                        <a:effectLst/>
                        <a:latin typeface="Calibri"/>
                        <a:ea typeface="Times New Roman"/>
                      </a:endParaRPr>
                    </a:p>
                  </a:txBody>
                  <a:tcPr marL="68580" marR="68580" marT="0" marB="0"/>
                </a:tc>
                <a:tc gridSpan="3">
                  <a:txBody>
                    <a:bodyPr/>
                    <a:lstStyle/>
                    <a:p>
                      <a:pPr algn="just">
                        <a:lnSpc>
                          <a:spcPct val="115000"/>
                        </a:lnSpc>
                      </a:pPr>
                      <a:r>
                        <a:rPr lang="en-GB" sz="2400" dirty="0">
                          <a:effectLst/>
                          <a:latin typeface="Calibri"/>
                          <a:ea typeface="Times New Roman"/>
                        </a:rPr>
                        <a:t>Number</a:t>
                      </a:r>
                      <a:r>
                        <a:rPr lang="en-GB" sz="2400" baseline="0" dirty="0">
                          <a:effectLst/>
                          <a:latin typeface="Calibri"/>
                          <a:ea typeface="Times New Roman"/>
                        </a:rPr>
                        <a:t> of stakeholders trained</a:t>
                      </a:r>
                      <a:endParaRPr lang="en-GB" sz="2400" dirty="0">
                        <a:effectLst/>
                        <a:latin typeface="Calibri"/>
                        <a:ea typeface="Times New Roman"/>
                      </a:endParaRPr>
                    </a:p>
                  </a:txBody>
                  <a:tcPr marL="68580" marR="68580" marT="0" marB="0"/>
                </a:tc>
                <a:tc hMerge="1">
                  <a:txBody>
                    <a:bodyPr/>
                    <a:lstStyle/>
                    <a:p>
                      <a:endParaRPr lang="en-GB"/>
                    </a:p>
                  </a:txBody>
                  <a:tcPr/>
                </a:tc>
                <a:tc hMerge="1">
                  <a:txBody>
                    <a:bodyPr/>
                    <a:lstStyle/>
                    <a:p>
                      <a:endParaRPr lang="en-GB"/>
                    </a:p>
                  </a:txBody>
                  <a:tcPr/>
                </a:tc>
                <a:tc>
                  <a:txBody>
                    <a:bodyPr/>
                    <a:lstStyle/>
                    <a:p>
                      <a:pPr>
                        <a:lnSpc>
                          <a:spcPct val="115000"/>
                        </a:lnSpc>
                      </a:pPr>
                      <a:endParaRPr lang="en-GB" sz="2400" dirty="0">
                        <a:effectLst/>
                        <a:latin typeface="Calibri"/>
                        <a:ea typeface="Times New Roman"/>
                      </a:endParaRPr>
                    </a:p>
                  </a:txBody>
                  <a:tcPr marL="68580" marR="68580" marT="0" marB="0"/>
                </a:tc>
                <a:extLst>
                  <a:ext uri="{0D108BD9-81ED-4DB2-BD59-A6C34878D82A}">
                    <a16:rowId xmlns:a16="http://schemas.microsoft.com/office/drawing/2014/main" val="10000"/>
                  </a:ext>
                </a:extLst>
              </a:tr>
              <a:tr h="626212">
                <a:tc vMerge="1">
                  <a:txBody>
                    <a:bodyPr/>
                    <a:lstStyle/>
                    <a:p>
                      <a:endParaRPr lang="en-GB"/>
                    </a:p>
                  </a:txBody>
                  <a:tcPr/>
                </a:tc>
                <a:tc>
                  <a:txBody>
                    <a:bodyPr/>
                    <a:lstStyle/>
                    <a:p>
                      <a:pPr>
                        <a:lnSpc>
                          <a:spcPct val="115000"/>
                        </a:lnSpc>
                      </a:pPr>
                      <a:r>
                        <a:rPr lang="en-GB" sz="2400" dirty="0">
                          <a:effectLst/>
                        </a:rPr>
                        <a:t>Male</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rPr>
                        <a:t>Female</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rPr>
                        <a:t>Total</a:t>
                      </a:r>
                      <a:endParaRPr lang="en-GB" sz="2400" dirty="0">
                        <a:effectLst/>
                        <a:latin typeface="Calibri"/>
                        <a:ea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2400" dirty="0">
                          <a:effectLst/>
                        </a:rPr>
                        <a:t>Expected</a:t>
                      </a:r>
                      <a:endParaRPr lang="en-GB" sz="2400" dirty="0">
                        <a:effectLst/>
                        <a:latin typeface="+mn-lt"/>
                        <a:ea typeface="Times New Roman"/>
                      </a:endParaRPr>
                    </a:p>
                  </a:txBody>
                  <a:tcPr marL="68580" marR="68580" marT="0" marB="0"/>
                </a:tc>
                <a:extLst>
                  <a:ext uri="{0D108BD9-81ED-4DB2-BD59-A6C34878D82A}">
                    <a16:rowId xmlns:a16="http://schemas.microsoft.com/office/drawing/2014/main" val="10001"/>
                  </a:ext>
                </a:extLst>
              </a:tr>
              <a:tr h="771893">
                <a:tc>
                  <a:txBody>
                    <a:bodyPr/>
                    <a:lstStyle/>
                    <a:p>
                      <a:pPr>
                        <a:lnSpc>
                          <a:spcPct val="115000"/>
                        </a:lnSpc>
                      </a:pPr>
                      <a:r>
                        <a:rPr lang="en-GB" sz="2400" dirty="0" err="1">
                          <a:effectLst/>
                        </a:rPr>
                        <a:t>Iringa</a:t>
                      </a:r>
                      <a:r>
                        <a:rPr lang="en-GB" sz="2400" dirty="0">
                          <a:effectLst/>
                        </a:rPr>
                        <a:t> Rural</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rPr>
                        <a:t>87</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rPr>
                        <a:t>54</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latin typeface="Calibri"/>
                          <a:ea typeface="Times New Roman"/>
                        </a:rPr>
                        <a:t>141</a:t>
                      </a:r>
                    </a:p>
                  </a:txBody>
                  <a:tcPr marL="68580" marR="68580" marT="0" marB="0"/>
                </a:tc>
                <a:tc>
                  <a:txBody>
                    <a:bodyPr/>
                    <a:lstStyle/>
                    <a:p>
                      <a:pPr>
                        <a:lnSpc>
                          <a:spcPct val="115000"/>
                        </a:lnSpc>
                      </a:pPr>
                      <a:r>
                        <a:rPr lang="en-GB" sz="2400" dirty="0">
                          <a:effectLst/>
                          <a:latin typeface="Calibri"/>
                          <a:ea typeface="Times New Roman"/>
                        </a:rPr>
                        <a:t>221</a:t>
                      </a:r>
                    </a:p>
                  </a:txBody>
                  <a:tcPr marL="68580" marR="68580" marT="0" marB="0"/>
                </a:tc>
                <a:extLst>
                  <a:ext uri="{0D108BD9-81ED-4DB2-BD59-A6C34878D82A}">
                    <a16:rowId xmlns:a16="http://schemas.microsoft.com/office/drawing/2014/main" val="10002"/>
                  </a:ext>
                </a:extLst>
              </a:tr>
              <a:tr h="794109">
                <a:tc>
                  <a:txBody>
                    <a:bodyPr/>
                    <a:lstStyle/>
                    <a:p>
                      <a:pPr>
                        <a:lnSpc>
                          <a:spcPct val="115000"/>
                        </a:lnSpc>
                      </a:pPr>
                      <a:r>
                        <a:rPr lang="en-GB" sz="2400">
                          <a:effectLst/>
                        </a:rPr>
                        <a:t>Kilombero</a:t>
                      </a:r>
                      <a:endParaRPr lang="en-GB" sz="2400">
                        <a:effectLst/>
                        <a:latin typeface="Calibri"/>
                        <a:ea typeface="Times New Roman"/>
                      </a:endParaRPr>
                    </a:p>
                  </a:txBody>
                  <a:tcPr marL="68580" marR="68580" marT="0" marB="0"/>
                </a:tc>
                <a:tc>
                  <a:txBody>
                    <a:bodyPr/>
                    <a:lstStyle/>
                    <a:p>
                      <a:pPr>
                        <a:lnSpc>
                          <a:spcPct val="115000"/>
                        </a:lnSpc>
                      </a:pPr>
                      <a:r>
                        <a:rPr lang="en-GB" sz="2400" dirty="0">
                          <a:effectLst/>
                          <a:latin typeface="+mn-lt"/>
                          <a:ea typeface="+mn-ea"/>
                        </a:rPr>
                        <a:t>105</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latin typeface="+mn-lt"/>
                          <a:ea typeface="+mn-ea"/>
                        </a:rPr>
                        <a:t>99</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latin typeface="Calibri"/>
                          <a:ea typeface="Times New Roman"/>
                        </a:rPr>
                        <a:t>204</a:t>
                      </a:r>
                    </a:p>
                  </a:txBody>
                  <a:tcPr marL="68580" marR="68580" marT="0" marB="0"/>
                </a:tc>
                <a:tc>
                  <a:txBody>
                    <a:bodyPr/>
                    <a:lstStyle/>
                    <a:p>
                      <a:pPr>
                        <a:lnSpc>
                          <a:spcPct val="115000"/>
                        </a:lnSpc>
                      </a:pPr>
                      <a:r>
                        <a:rPr lang="en-GB" sz="2400" dirty="0">
                          <a:effectLst/>
                          <a:latin typeface="Calibri"/>
                          <a:ea typeface="Times New Roman"/>
                        </a:rPr>
                        <a:t>245</a:t>
                      </a:r>
                    </a:p>
                  </a:txBody>
                  <a:tcPr marL="68580" marR="68580" marT="0" marB="0"/>
                </a:tc>
                <a:extLst>
                  <a:ext uri="{0D108BD9-81ED-4DB2-BD59-A6C34878D82A}">
                    <a16:rowId xmlns:a16="http://schemas.microsoft.com/office/drawing/2014/main" val="10003"/>
                  </a:ext>
                </a:extLst>
              </a:tr>
              <a:tr h="680665">
                <a:tc>
                  <a:txBody>
                    <a:bodyPr/>
                    <a:lstStyle/>
                    <a:p>
                      <a:pPr>
                        <a:lnSpc>
                          <a:spcPct val="115000"/>
                        </a:lnSpc>
                      </a:pPr>
                      <a:r>
                        <a:rPr lang="en-GB" sz="2400" dirty="0">
                          <a:effectLst/>
                          <a:latin typeface="+mn-lt"/>
                          <a:ea typeface="+mn-ea"/>
                        </a:rPr>
                        <a:t>Momba</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rPr>
                        <a:t>25</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rPr>
                        <a:t>32</a:t>
                      </a:r>
                      <a:endParaRPr lang="en-GB" sz="2400" dirty="0">
                        <a:effectLst/>
                        <a:latin typeface="Calibri"/>
                        <a:ea typeface="Times New Roman"/>
                      </a:endParaRPr>
                    </a:p>
                  </a:txBody>
                  <a:tcPr marL="68580" marR="68580" marT="0" marB="0"/>
                </a:tc>
                <a:tc>
                  <a:txBody>
                    <a:bodyPr/>
                    <a:lstStyle/>
                    <a:p>
                      <a:pPr>
                        <a:lnSpc>
                          <a:spcPct val="115000"/>
                        </a:lnSpc>
                      </a:pPr>
                      <a:r>
                        <a:rPr lang="en-GB" sz="2400" dirty="0">
                          <a:effectLst/>
                          <a:latin typeface="Calibri"/>
                          <a:ea typeface="Times New Roman"/>
                        </a:rPr>
                        <a:t>57</a:t>
                      </a:r>
                    </a:p>
                  </a:txBody>
                  <a:tcPr marL="68580" marR="68580" marT="0" marB="0"/>
                </a:tc>
                <a:tc>
                  <a:txBody>
                    <a:bodyPr/>
                    <a:lstStyle/>
                    <a:p>
                      <a:pPr>
                        <a:lnSpc>
                          <a:spcPct val="115000"/>
                        </a:lnSpc>
                      </a:pPr>
                      <a:r>
                        <a:rPr lang="en-GB" sz="2400" dirty="0">
                          <a:effectLst/>
                        </a:rPr>
                        <a:t>75</a:t>
                      </a:r>
                      <a:endParaRPr lang="en-GB" sz="2400" dirty="0">
                        <a:effectLst/>
                        <a:latin typeface="Calibri"/>
                        <a:ea typeface="Times New Roman"/>
                      </a:endParaRPr>
                    </a:p>
                  </a:txBody>
                  <a:tcPr marL="68580" marR="68580" marT="0" marB="0"/>
                </a:tc>
                <a:extLst>
                  <a:ext uri="{0D108BD9-81ED-4DB2-BD59-A6C34878D82A}">
                    <a16:rowId xmlns:a16="http://schemas.microsoft.com/office/drawing/2014/main" val="10004"/>
                  </a:ext>
                </a:extLst>
              </a:tr>
              <a:tr h="680665">
                <a:tc>
                  <a:txBody>
                    <a:bodyPr/>
                    <a:lstStyle/>
                    <a:p>
                      <a:pPr>
                        <a:lnSpc>
                          <a:spcPct val="115000"/>
                        </a:lnSpc>
                      </a:pPr>
                      <a:r>
                        <a:rPr lang="en-GB" sz="2400">
                          <a:effectLst/>
                        </a:rPr>
                        <a:t>Mbarali</a:t>
                      </a:r>
                      <a:endParaRPr lang="en-GB" sz="2400">
                        <a:effectLst/>
                        <a:latin typeface="Calibri"/>
                        <a:ea typeface="Times New Roman"/>
                      </a:endParaRPr>
                    </a:p>
                  </a:txBody>
                  <a:tcPr marL="68580" marR="68580" marT="0" marB="0"/>
                </a:tc>
                <a:tc>
                  <a:txBody>
                    <a:bodyPr/>
                    <a:lstStyle/>
                    <a:p>
                      <a:pPr>
                        <a:lnSpc>
                          <a:spcPct val="115000"/>
                        </a:lnSpc>
                      </a:pPr>
                      <a:r>
                        <a:rPr lang="en-GB" sz="2400" dirty="0">
                          <a:solidFill>
                            <a:schemeClr val="tx1"/>
                          </a:solidFill>
                          <a:effectLst/>
                          <a:latin typeface="+mn-lt"/>
                          <a:ea typeface="+mn-ea"/>
                        </a:rPr>
                        <a:t>2091</a:t>
                      </a:r>
                      <a:endParaRPr lang="en-GB" sz="2400" dirty="0">
                        <a:solidFill>
                          <a:schemeClr val="tx1"/>
                        </a:solidFill>
                        <a:effectLst/>
                        <a:latin typeface="Calibri"/>
                        <a:ea typeface="Times New Roman"/>
                      </a:endParaRPr>
                    </a:p>
                  </a:txBody>
                  <a:tcPr marL="68580" marR="68580" marT="0" marB="0"/>
                </a:tc>
                <a:tc>
                  <a:txBody>
                    <a:bodyPr/>
                    <a:lstStyle/>
                    <a:p>
                      <a:pPr>
                        <a:lnSpc>
                          <a:spcPct val="115000"/>
                        </a:lnSpc>
                      </a:pPr>
                      <a:r>
                        <a:rPr lang="en-GB" sz="2400" dirty="0">
                          <a:solidFill>
                            <a:schemeClr val="tx1"/>
                          </a:solidFill>
                          <a:effectLst/>
                          <a:latin typeface="+mn-lt"/>
                          <a:ea typeface="+mn-ea"/>
                        </a:rPr>
                        <a:t>1885</a:t>
                      </a:r>
                      <a:endParaRPr lang="en-GB" sz="2400" dirty="0">
                        <a:solidFill>
                          <a:schemeClr val="tx1"/>
                        </a:solidFill>
                        <a:effectLst/>
                        <a:latin typeface="Calibri"/>
                        <a:ea typeface="Times New Roman"/>
                      </a:endParaRPr>
                    </a:p>
                  </a:txBody>
                  <a:tcPr marL="68580" marR="68580" marT="0" marB="0"/>
                </a:tc>
                <a:tc>
                  <a:txBody>
                    <a:bodyPr/>
                    <a:lstStyle/>
                    <a:p>
                      <a:pPr>
                        <a:lnSpc>
                          <a:spcPct val="115000"/>
                        </a:lnSpc>
                      </a:pPr>
                      <a:r>
                        <a:rPr lang="en-GB" sz="2400" dirty="0">
                          <a:solidFill>
                            <a:schemeClr val="tx1"/>
                          </a:solidFill>
                          <a:effectLst/>
                          <a:latin typeface="+mn-lt"/>
                          <a:ea typeface="+mn-ea"/>
                        </a:rPr>
                        <a:t>3976</a:t>
                      </a:r>
                      <a:endParaRPr lang="en-GB" sz="2400" dirty="0">
                        <a:solidFill>
                          <a:schemeClr val="tx1"/>
                        </a:solidFill>
                        <a:effectLst/>
                        <a:latin typeface="Calibri"/>
                        <a:ea typeface="Times New Roman"/>
                      </a:endParaRPr>
                    </a:p>
                  </a:txBody>
                  <a:tcPr marL="68580" marR="68580" marT="0" marB="0"/>
                </a:tc>
                <a:tc>
                  <a:txBody>
                    <a:bodyPr/>
                    <a:lstStyle/>
                    <a:p>
                      <a:pPr>
                        <a:lnSpc>
                          <a:spcPct val="115000"/>
                        </a:lnSpc>
                      </a:pPr>
                      <a:r>
                        <a:rPr lang="en-GB" sz="2400" dirty="0">
                          <a:effectLst/>
                          <a:latin typeface="+mn-lt"/>
                          <a:ea typeface="+mn-ea"/>
                        </a:rPr>
                        <a:t>2000</a:t>
                      </a:r>
                      <a:endParaRPr lang="en-GB" sz="2400" dirty="0">
                        <a:effectLst/>
                        <a:latin typeface="Calibri"/>
                        <a:ea typeface="Times New Roman"/>
                      </a:endParaRPr>
                    </a:p>
                  </a:txBody>
                  <a:tcPr marL="68580" marR="68580" marT="0" marB="0"/>
                </a:tc>
                <a:extLst>
                  <a:ext uri="{0D108BD9-81ED-4DB2-BD59-A6C34878D82A}">
                    <a16:rowId xmlns:a16="http://schemas.microsoft.com/office/drawing/2014/main" val="10005"/>
                  </a:ext>
                </a:extLst>
              </a:tr>
              <a:tr h="1020998">
                <a:tc>
                  <a:txBody>
                    <a:bodyPr/>
                    <a:lstStyle/>
                    <a:p>
                      <a:pPr>
                        <a:lnSpc>
                          <a:spcPct val="115000"/>
                        </a:lnSpc>
                      </a:pPr>
                      <a:r>
                        <a:rPr lang="en-GB" sz="2400" b="1" dirty="0">
                          <a:effectLst/>
                        </a:rPr>
                        <a:t>Total</a:t>
                      </a:r>
                      <a:endParaRPr lang="en-GB" sz="2400" b="1" dirty="0">
                        <a:effectLst/>
                        <a:latin typeface="Calibri"/>
                        <a:ea typeface="Times New Roman"/>
                      </a:endParaRPr>
                    </a:p>
                  </a:txBody>
                  <a:tcPr marL="68580" marR="68580" marT="0" marB="0"/>
                </a:tc>
                <a:tc>
                  <a:txBody>
                    <a:bodyPr/>
                    <a:lstStyle/>
                    <a:p>
                      <a:pPr>
                        <a:lnSpc>
                          <a:spcPct val="115000"/>
                        </a:lnSpc>
                      </a:pPr>
                      <a:r>
                        <a:rPr lang="en-GB" sz="2400" b="0" dirty="0">
                          <a:effectLst/>
                          <a:latin typeface="+mn-lt"/>
                          <a:ea typeface="+mn-ea"/>
                        </a:rPr>
                        <a:t>2308</a:t>
                      </a:r>
                      <a:endParaRPr lang="en-GB" sz="2400" b="0" dirty="0">
                        <a:effectLst/>
                        <a:latin typeface="Calibri"/>
                        <a:ea typeface="Times New Roman"/>
                      </a:endParaRPr>
                    </a:p>
                  </a:txBody>
                  <a:tcPr marL="68580" marR="68580" marT="0" marB="0"/>
                </a:tc>
                <a:tc>
                  <a:txBody>
                    <a:bodyPr/>
                    <a:lstStyle/>
                    <a:p>
                      <a:pPr>
                        <a:lnSpc>
                          <a:spcPct val="115000"/>
                        </a:lnSpc>
                      </a:pPr>
                      <a:r>
                        <a:rPr lang="en-GB" sz="2400" b="0" dirty="0">
                          <a:effectLst/>
                          <a:latin typeface="+mn-lt"/>
                          <a:ea typeface="+mn-ea"/>
                        </a:rPr>
                        <a:t>2070</a:t>
                      </a:r>
                      <a:endParaRPr lang="en-GB" sz="2400" b="0" dirty="0">
                        <a:effectLst/>
                        <a:latin typeface="Calibri"/>
                        <a:ea typeface="Times New Roman"/>
                      </a:endParaRPr>
                    </a:p>
                  </a:txBody>
                  <a:tcPr marL="68580" marR="68580" marT="0" marB="0"/>
                </a:tc>
                <a:tc>
                  <a:txBody>
                    <a:bodyPr/>
                    <a:lstStyle/>
                    <a:p>
                      <a:pPr>
                        <a:lnSpc>
                          <a:spcPct val="115000"/>
                        </a:lnSpc>
                      </a:pPr>
                      <a:r>
                        <a:rPr lang="en-GB" sz="2400" b="1" dirty="0">
                          <a:effectLst/>
                          <a:latin typeface="+mn-lt"/>
                          <a:ea typeface="+mn-ea"/>
                        </a:rPr>
                        <a:t>4378</a:t>
                      </a:r>
                      <a:endParaRPr lang="en-GB" sz="2400" b="1" dirty="0">
                        <a:effectLst/>
                        <a:latin typeface="Calibri"/>
                        <a:ea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2400" b="1" dirty="0">
                          <a:effectLst/>
                          <a:latin typeface="+mn-lt"/>
                          <a:ea typeface="+mn-ea"/>
                        </a:rPr>
                        <a:t>254</a:t>
                      </a:r>
                      <a:r>
                        <a:rPr lang="en-GB" sz="2400" dirty="0">
                          <a:solidFill>
                            <a:schemeClr val="tx1"/>
                          </a:solidFill>
                          <a:effectLst/>
                          <a:latin typeface="+mn-lt"/>
                          <a:ea typeface="+mn-ea"/>
                        </a:rPr>
                        <a:t>1</a:t>
                      </a:r>
                      <a:endParaRPr lang="en-GB" sz="2400" dirty="0">
                        <a:solidFill>
                          <a:schemeClr val="tx1"/>
                        </a:solidFill>
                        <a:effectLst/>
                        <a:latin typeface="+mn-lt"/>
                        <a:ea typeface="Times New Roman"/>
                      </a:endParaRPr>
                    </a:p>
                    <a:p>
                      <a:pPr>
                        <a:lnSpc>
                          <a:spcPct val="115000"/>
                        </a:lnSpc>
                      </a:pPr>
                      <a:endParaRPr lang="en-GB" sz="2400" b="1" dirty="0">
                        <a:effectLst/>
                        <a:latin typeface="Calibri"/>
                        <a:ea typeface="Times New Roman"/>
                      </a:endParaRPr>
                    </a:p>
                  </a:txBody>
                  <a:tcPr marL="68580" marR="68580" marT="0" marB="0"/>
                </a:tc>
                <a:extLst>
                  <a:ext uri="{0D108BD9-81ED-4DB2-BD59-A6C34878D82A}">
                    <a16:rowId xmlns:a16="http://schemas.microsoft.com/office/drawing/2014/main" val="10006"/>
                  </a:ext>
                </a:extLst>
              </a:tr>
            </a:tbl>
          </a:graphicData>
        </a:graphic>
      </p:graphicFrame>
      <p:sp>
        <p:nvSpPr>
          <p:cNvPr id="3" name="Rectangle 2"/>
          <p:cNvSpPr/>
          <p:nvPr/>
        </p:nvSpPr>
        <p:spPr>
          <a:xfrm>
            <a:off x="228600" y="57834"/>
            <a:ext cx="8382000" cy="830997"/>
          </a:xfrm>
          <a:prstGeom prst="rect">
            <a:avLst/>
          </a:prstGeom>
        </p:spPr>
        <p:txBody>
          <a:bodyPr wrap="square">
            <a:spAutoFit/>
          </a:bodyPr>
          <a:lstStyle/>
          <a:p>
            <a:r>
              <a:rPr lang="en-US" sz="2400" b="1" dirty="0"/>
              <a:t>Table 2: Summary of stakeholders who got classroom and field training in the respective districts </a:t>
            </a:r>
          </a:p>
        </p:txBody>
      </p:sp>
      <p:sp>
        <p:nvSpPr>
          <p:cNvPr id="4" name="Slide Number Placeholder 3"/>
          <p:cNvSpPr>
            <a:spLocks noGrp="1"/>
          </p:cNvSpPr>
          <p:nvPr>
            <p:ph type="sldNum" sz="quarter" idx="12"/>
          </p:nvPr>
        </p:nvSpPr>
        <p:spPr/>
        <p:txBody>
          <a:bodyPr/>
          <a:lstStyle/>
          <a:p>
            <a:fld id="{2BE5262B-218E-439F-9EAC-A62030B492D9}" type="slidenum">
              <a:rPr lang="en-US" smtClean="0"/>
              <a:pPr/>
              <a:t>15</a:t>
            </a:fld>
            <a:endParaRPr lang="en-US"/>
          </a:p>
        </p:txBody>
      </p:sp>
    </p:spTree>
    <p:extLst>
      <p:ext uri="{BB962C8B-B14F-4D97-AF65-F5344CB8AC3E}">
        <p14:creationId xmlns:p14="http://schemas.microsoft.com/office/powerpoint/2010/main" val="1191467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Farmers training at </a:t>
            </a:r>
            <a:r>
              <a:rPr lang="en-US" dirty="0" err="1"/>
              <a:t>Mofu</a:t>
            </a:r>
            <a:r>
              <a:rPr lang="en-US" dirty="0"/>
              <a:t> Kilombero</a:t>
            </a:r>
          </a:p>
        </p:txBody>
      </p:sp>
      <p:sp>
        <p:nvSpPr>
          <p:cNvPr id="3" name="Slide Number Placeholder 2"/>
          <p:cNvSpPr>
            <a:spLocks noGrp="1"/>
          </p:cNvSpPr>
          <p:nvPr>
            <p:ph type="sldNum" sz="quarter" idx="12"/>
          </p:nvPr>
        </p:nvSpPr>
        <p:spPr/>
        <p:txBody>
          <a:bodyPr/>
          <a:lstStyle/>
          <a:p>
            <a:fld id="{2BE5262B-218E-439F-9EAC-A62030B492D9}" type="slidenum">
              <a:rPr lang="en-US" smtClean="0"/>
              <a:pPr/>
              <a:t>16</a:t>
            </a:fld>
            <a:endParaRPr lang="en-US"/>
          </a:p>
        </p:txBody>
      </p:sp>
      <p:pic>
        <p:nvPicPr>
          <p:cNvPr id="4" name="Picture 3" descr="C:\Users\DR CHARLES\AppData\Local\Microsoft\Windows\INetCache\Content.Word\IMG_20180220_135225.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0" y="1219200"/>
            <a:ext cx="8077199" cy="4876800"/>
          </a:xfrm>
          <a:prstGeom prst="rect">
            <a:avLst/>
          </a:prstGeom>
          <a:noFill/>
          <a:ln>
            <a:noFill/>
          </a:ln>
        </p:spPr>
      </p:pic>
    </p:spTree>
    <p:extLst>
      <p:ext uri="{BB962C8B-B14F-4D97-AF65-F5344CB8AC3E}">
        <p14:creationId xmlns:p14="http://schemas.microsoft.com/office/powerpoint/2010/main" val="27026098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training</a:t>
            </a:r>
          </a:p>
        </p:txBody>
      </p:sp>
      <p:sp>
        <p:nvSpPr>
          <p:cNvPr id="3" name="Content Placeholder 2"/>
          <p:cNvSpPr>
            <a:spLocks noGrp="1"/>
          </p:cNvSpPr>
          <p:nvPr>
            <p:ph idx="1"/>
          </p:nvPr>
        </p:nvSpPr>
        <p:spPr/>
        <p:txBody>
          <a:bodyPr>
            <a:normAutofit/>
          </a:bodyPr>
          <a:lstStyle/>
          <a:p>
            <a:r>
              <a:rPr lang="en-US" dirty="0"/>
              <a:t>Farmers trained on </a:t>
            </a:r>
          </a:p>
          <a:p>
            <a:pPr lvl="1"/>
            <a:r>
              <a:rPr lang="en-US" dirty="0"/>
              <a:t>Soil sampling</a:t>
            </a:r>
          </a:p>
          <a:p>
            <a:pPr lvl="1"/>
            <a:r>
              <a:rPr lang="en-US" dirty="0"/>
              <a:t>Nursery management</a:t>
            </a:r>
          </a:p>
          <a:p>
            <a:pPr lvl="1"/>
            <a:r>
              <a:rPr lang="en-US" dirty="0"/>
              <a:t>Land preparation</a:t>
            </a:r>
          </a:p>
          <a:p>
            <a:pPr lvl="1"/>
            <a:r>
              <a:rPr lang="en-US" dirty="0"/>
              <a:t>Planting</a:t>
            </a:r>
          </a:p>
          <a:p>
            <a:pPr lvl="1"/>
            <a:r>
              <a:rPr lang="en-US" dirty="0"/>
              <a:t>Fertilizer, gypsum and FYM application</a:t>
            </a:r>
          </a:p>
          <a:p>
            <a:pPr lvl="1"/>
            <a:r>
              <a:rPr lang="en-US" dirty="0"/>
              <a:t>Management of weeds, insect pests, diseases</a:t>
            </a:r>
          </a:p>
          <a:p>
            <a:pPr lvl="1"/>
            <a:r>
              <a:rPr lang="en-US" dirty="0"/>
              <a:t>Harvesting and yield data collection</a:t>
            </a:r>
          </a:p>
          <a:p>
            <a:pPr lvl="1"/>
            <a:endParaRPr lang="en-US"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17</a:t>
            </a:fld>
            <a:endParaRPr lang="en-US"/>
          </a:p>
        </p:txBody>
      </p:sp>
    </p:spTree>
    <p:extLst>
      <p:ext uri="{BB962C8B-B14F-4D97-AF65-F5344CB8AC3E}">
        <p14:creationId xmlns:p14="http://schemas.microsoft.com/office/powerpoint/2010/main" val="900973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noAutofit/>
          </a:bodyPr>
          <a:lstStyle/>
          <a:p>
            <a:r>
              <a:rPr lang="en-GB" sz="3200" b="1" dirty="0"/>
              <a:t>Farmers trained on how to collect soil samples for soil analysis </a:t>
            </a:r>
            <a:endParaRPr lang="en-US" sz="3200" dirty="0"/>
          </a:p>
        </p:txBody>
      </p:sp>
      <p:sp>
        <p:nvSpPr>
          <p:cNvPr id="3" name="Slide Number Placeholder 2"/>
          <p:cNvSpPr>
            <a:spLocks noGrp="1"/>
          </p:cNvSpPr>
          <p:nvPr>
            <p:ph type="sldNum" sz="quarter" idx="12"/>
          </p:nvPr>
        </p:nvSpPr>
        <p:spPr/>
        <p:txBody>
          <a:bodyPr/>
          <a:lstStyle/>
          <a:p>
            <a:fld id="{2BE5262B-218E-439F-9EAC-A62030B492D9}" type="slidenum">
              <a:rPr lang="en-US" smtClean="0"/>
              <a:pPr/>
              <a:t>18</a:t>
            </a:fld>
            <a:endParaRPr lang="en-US"/>
          </a:p>
        </p:txBody>
      </p:sp>
      <p:pic>
        <p:nvPicPr>
          <p:cNvPr id="2050" name="Picture 2" descr="20171220_1052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67051" y="1447800"/>
            <a:ext cx="7010400" cy="52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7068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Nursery management</a:t>
            </a:r>
          </a:p>
        </p:txBody>
      </p:sp>
      <p:sp>
        <p:nvSpPr>
          <p:cNvPr id="3" name="Slide Number Placeholder 2"/>
          <p:cNvSpPr>
            <a:spLocks noGrp="1"/>
          </p:cNvSpPr>
          <p:nvPr>
            <p:ph type="sldNum" sz="quarter" idx="12"/>
          </p:nvPr>
        </p:nvSpPr>
        <p:spPr/>
        <p:txBody>
          <a:bodyPr/>
          <a:lstStyle/>
          <a:p>
            <a:fld id="{2BE5262B-218E-439F-9EAC-A62030B492D9}" type="slidenum">
              <a:rPr lang="en-US" smtClean="0"/>
              <a:pPr/>
              <a:t>19</a:t>
            </a:fld>
            <a:endParaRPr lang="en-US"/>
          </a:p>
        </p:txBody>
      </p:sp>
      <p:pic>
        <p:nvPicPr>
          <p:cNvPr id="2050" name="Picture 2" descr="IMG_20180314_120252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6321" y="1359103"/>
            <a:ext cx="8008079" cy="534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9695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676400"/>
          </a:xfrm>
        </p:spPr>
        <p:txBody>
          <a:bodyPr>
            <a:normAutofit/>
          </a:bodyPr>
          <a:lstStyle/>
          <a:p>
            <a:r>
              <a:rPr lang="en-US" sz="2700" dirty="0"/>
              <a:t>Summary description of key activities for rice component</a:t>
            </a:r>
            <a:br>
              <a:rPr lang="en-GB" dirty="0"/>
            </a:br>
            <a:r>
              <a:rPr lang="en-GB" dirty="0"/>
              <a:t>Technologies demonstrated </a:t>
            </a:r>
            <a:br>
              <a:rPr lang="en-GB" dirty="0"/>
            </a:br>
            <a:r>
              <a:rPr lang="en-US" sz="2700" b="1" dirty="0"/>
              <a:t>Sept 2017 - Sept 2018 </a:t>
            </a:r>
            <a:endParaRPr lang="en-GB" sz="2700"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t>Six technologies were demonstrated. </a:t>
            </a:r>
          </a:p>
          <a:p>
            <a:pPr marL="0" indent="0">
              <a:buNone/>
            </a:pPr>
            <a:r>
              <a:rPr lang="en-US" dirty="0"/>
              <a:t>These aim at promoting:  </a:t>
            </a:r>
          </a:p>
          <a:p>
            <a:pPr marL="0" indent="0">
              <a:buNone/>
            </a:pPr>
            <a:r>
              <a:rPr lang="en-US" dirty="0"/>
              <a:t>1)  the use of improved rice varieties in combination with proper use of fertilizer,</a:t>
            </a:r>
            <a:endParaRPr lang="en-GB" dirty="0"/>
          </a:p>
          <a:p>
            <a:pPr marL="0" indent="0">
              <a:buNone/>
            </a:pPr>
            <a:r>
              <a:rPr lang="en-US" dirty="0"/>
              <a:t> 2) Use of salt-tolerant rice varieties in salt-affected rice growing areas in combination with management options for salt affected soils, </a:t>
            </a:r>
            <a:endParaRPr lang="en-GB" dirty="0"/>
          </a:p>
          <a:p>
            <a:pPr marL="0" indent="0">
              <a:buNone/>
            </a:pPr>
            <a:r>
              <a:rPr lang="en-US" dirty="0"/>
              <a:t>3) Use of safe alternate wetting and drying irrigation method, </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2</a:t>
            </a:fld>
            <a:endParaRPr lang="en-US"/>
          </a:p>
        </p:txBody>
      </p:sp>
    </p:spTree>
    <p:extLst>
      <p:ext uri="{BB962C8B-B14F-4D97-AF65-F5344CB8AC3E}">
        <p14:creationId xmlns:p14="http://schemas.microsoft.com/office/powerpoint/2010/main" val="1461563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pPr marL="0" marR="0">
              <a:lnSpc>
                <a:spcPct val="115000"/>
              </a:lnSpc>
              <a:spcBef>
                <a:spcPts val="0"/>
              </a:spcBef>
              <a:spcAft>
                <a:spcPts val="0"/>
              </a:spcAft>
            </a:pPr>
            <a:r>
              <a:rPr lang="en-US" sz="2800" dirty="0"/>
              <a:t>Transplanting</a:t>
            </a:r>
            <a:endParaRPr lang="en-US" sz="2800" dirty="0">
              <a:ea typeface="Calibri"/>
              <a:cs typeface="Times New Roman"/>
            </a:endParaRPr>
          </a:p>
        </p:txBody>
      </p:sp>
      <p:sp>
        <p:nvSpPr>
          <p:cNvPr id="4" name="Slide Number Placeholder 3"/>
          <p:cNvSpPr>
            <a:spLocks noGrp="1"/>
          </p:cNvSpPr>
          <p:nvPr>
            <p:ph type="sldNum" sz="quarter" idx="12"/>
          </p:nvPr>
        </p:nvSpPr>
        <p:spPr/>
        <p:txBody>
          <a:bodyPr/>
          <a:lstStyle/>
          <a:p>
            <a:fld id="{2BE5262B-218E-439F-9EAC-A62030B492D9}" type="slidenum">
              <a:rPr lang="en-US" smtClean="0"/>
              <a:pPr/>
              <a:t>20</a:t>
            </a:fld>
            <a:endParaRPr lang="en-US"/>
          </a:p>
        </p:txBody>
      </p:sp>
      <p:pic>
        <p:nvPicPr>
          <p:cNvPr id="9" name="Content Placeholder 8" descr="C:\Users\DR CHARLES\Desktop\photo\IMG_20180123_105217.jpg"/>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5034710" y="1282586"/>
            <a:ext cx="4105878" cy="5575414"/>
          </a:xfrm>
          <a:prstGeom prst="rect">
            <a:avLst/>
          </a:prstGeom>
          <a:noFill/>
          <a:ln>
            <a:noFill/>
          </a:ln>
        </p:spPr>
      </p:pic>
      <p:pic>
        <p:nvPicPr>
          <p:cNvPr id="1026" name="Picture 2" descr="IMG_20180119_1049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1320" y="1282586"/>
            <a:ext cx="5146030" cy="5575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5906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Fertilizer application (USG)</a:t>
            </a:r>
          </a:p>
        </p:txBody>
      </p:sp>
      <p:sp>
        <p:nvSpPr>
          <p:cNvPr id="4" name="Slide Number Placeholder 3"/>
          <p:cNvSpPr>
            <a:spLocks noGrp="1"/>
          </p:cNvSpPr>
          <p:nvPr>
            <p:ph type="sldNum" sz="quarter" idx="12"/>
          </p:nvPr>
        </p:nvSpPr>
        <p:spPr/>
        <p:txBody>
          <a:bodyPr/>
          <a:lstStyle/>
          <a:p>
            <a:fld id="{2BE5262B-218E-439F-9EAC-A62030B492D9}" type="slidenum">
              <a:rPr lang="en-US" smtClean="0"/>
              <a:pPr/>
              <a:t>21</a:t>
            </a:fld>
            <a:endParaRPr lang="en-US"/>
          </a:p>
        </p:txBody>
      </p:sp>
      <p:pic>
        <p:nvPicPr>
          <p:cNvPr id="5" name="Content Placeholder 4"/>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533400" y="1828800"/>
            <a:ext cx="8077199" cy="4800600"/>
          </a:xfrm>
          <a:prstGeom prst="rect">
            <a:avLst/>
          </a:prstGeom>
          <a:noFill/>
          <a:ln>
            <a:noFill/>
          </a:ln>
          <a:effectLst/>
          <a:extLst/>
        </p:spPr>
      </p:pic>
    </p:spTree>
    <p:extLst>
      <p:ext uri="{BB962C8B-B14F-4D97-AF65-F5344CB8AC3E}">
        <p14:creationId xmlns:p14="http://schemas.microsoft.com/office/powerpoint/2010/main" val="2752809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685800"/>
          </a:xfrm>
        </p:spPr>
        <p:txBody>
          <a:bodyPr>
            <a:normAutofit fontScale="90000"/>
          </a:bodyPr>
          <a:lstStyle/>
          <a:p>
            <a:r>
              <a:rPr lang="en-GB" sz="3200" dirty="0"/>
              <a:t>Activity 2: Selected and confirmed sites for mother demo plots </a:t>
            </a:r>
            <a:br>
              <a:rPr lang="en-GB" sz="3200" dirty="0"/>
            </a:br>
            <a:endParaRPr lang="en-GB" sz="3200" b="1" dirty="0"/>
          </a:p>
        </p:txBody>
      </p:sp>
      <p:sp>
        <p:nvSpPr>
          <p:cNvPr id="3" name="Content Placeholder 2"/>
          <p:cNvSpPr>
            <a:spLocks noGrp="1"/>
          </p:cNvSpPr>
          <p:nvPr>
            <p:ph idx="1"/>
          </p:nvPr>
        </p:nvSpPr>
        <p:spPr>
          <a:xfrm>
            <a:off x="381000" y="1143000"/>
            <a:ext cx="8229600" cy="5287963"/>
          </a:xfrm>
        </p:spPr>
        <p:txBody>
          <a:bodyPr/>
          <a:lstStyle/>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018824227"/>
              </p:ext>
            </p:extLst>
          </p:nvPr>
        </p:nvGraphicFramePr>
        <p:xfrm>
          <a:off x="381000" y="1219201"/>
          <a:ext cx="8229600" cy="5181599"/>
        </p:xfrm>
        <a:graphic>
          <a:graphicData uri="http://schemas.openxmlformats.org/drawingml/2006/table">
            <a:tbl>
              <a:tblPr firstRow="1" firstCol="1" bandRow="1">
                <a:tableStyleId>{5C22544A-7EE6-4342-B048-85BDC9FD1C3A}</a:tableStyleId>
              </a:tblPr>
              <a:tblGrid>
                <a:gridCol w="3735407">
                  <a:extLst>
                    <a:ext uri="{9D8B030D-6E8A-4147-A177-3AD203B41FA5}">
                      <a16:colId xmlns:a16="http://schemas.microsoft.com/office/drawing/2014/main" val="20000"/>
                    </a:ext>
                  </a:extLst>
                </a:gridCol>
                <a:gridCol w="4494193">
                  <a:extLst>
                    <a:ext uri="{9D8B030D-6E8A-4147-A177-3AD203B41FA5}">
                      <a16:colId xmlns:a16="http://schemas.microsoft.com/office/drawing/2014/main" val="20001"/>
                    </a:ext>
                  </a:extLst>
                </a:gridCol>
              </a:tblGrid>
              <a:tr h="928189">
                <a:tc>
                  <a:txBody>
                    <a:bodyPr/>
                    <a:lstStyle/>
                    <a:p>
                      <a:pPr>
                        <a:lnSpc>
                          <a:spcPct val="107000"/>
                        </a:lnSpc>
                        <a:spcAft>
                          <a:spcPts val="0"/>
                        </a:spcAft>
                      </a:pPr>
                      <a:r>
                        <a:rPr lang="en-GB" sz="3200" dirty="0">
                          <a:effectLst/>
                        </a:rPr>
                        <a:t>District</a:t>
                      </a:r>
                      <a:endParaRPr lang="en-GB" sz="32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3200" dirty="0">
                          <a:effectLst/>
                        </a:rPr>
                        <a:t>Number of villages</a:t>
                      </a:r>
                      <a:endParaRPr lang="en-GB" sz="32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850682">
                <a:tc>
                  <a:txBody>
                    <a:bodyPr/>
                    <a:lstStyle/>
                    <a:p>
                      <a:pPr>
                        <a:lnSpc>
                          <a:spcPct val="107000"/>
                        </a:lnSpc>
                        <a:spcAft>
                          <a:spcPts val="0"/>
                        </a:spcAft>
                      </a:pPr>
                      <a:r>
                        <a:rPr lang="en-GB" sz="3200" dirty="0">
                          <a:effectLst/>
                        </a:rPr>
                        <a:t>Momba</a:t>
                      </a:r>
                      <a:endParaRPr lang="en-GB" sz="3200" dirty="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dirty="0">
                          <a:effectLst/>
                        </a:rPr>
                        <a:t>5</a:t>
                      </a:r>
                      <a:endParaRPr lang="en-GB" sz="32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850682">
                <a:tc>
                  <a:txBody>
                    <a:bodyPr/>
                    <a:lstStyle/>
                    <a:p>
                      <a:pPr>
                        <a:lnSpc>
                          <a:spcPct val="107000"/>
                        </a:lnSpc>
                        <a:spcAft>
                          <a:spcPts val="0"/>
                        </a:spcAft>
                      </a:pPr>
                      <a:r>
                        <a:rPr lang="en-GB" sz="3200">
                          <a:effectLst/>
                        </a:rPr>
                        <a:t>Kilombero</a:t>
                      </a:r>
                      <a:endParaRPr lang="en-GB" sz="320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dirty="0">
                          <a:effectLst/>
                        </a:rPr>
                        <a:t>10</a:t>
                      </a:r>
                      <a:endParaRPr lang="en-GB" sz="32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850682">
                <a:tc>
                  <a:txBody>
                    <a:bodyPr/>
                    <a:lstStyle/>
                    <a:p>
                      <a:pPr>
                        <a:lnSpc>
                          <a:spcPct val="107000"/>
                        </a:lnSpc>
                        <a:spcAft>
                          <a:spcPts val="0"/>
                        </a:spcAft>
                      </a:pPr>
                      <a:r>
                        <a:rPr lang="en-GB" sz="3200">
                          <a:effectLst/>
                        </a:rPr>
                        <a:t>Iringa</a:t>
                      </a:r>
                      <a:endParaRPr lang="en-GB" sz="320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dirty="0">
                          <a:effectLst/>
                        </a:rPr>
                        <a:t>10</a:t>
                      </a:r>
                      <a:endParaRPr lang="en-GB" sz="3200" dirty="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850682">
                <a:tc>
                  <a:txBody>
                    <a:bodyPr/>
                    <a:lstStyle/>
                    <a:p>
                      <a:pPr>
                        <a:lnSpc>
                          <a:spcPct val="107000"/>
                        </a:lnSpc>
                        <a:spcAft>
                          <a:spcPts val="0"/>
                        </a:spcAft>
                      </a:pPr>
                      <a:r>
                        <a:rPr lang="en-GB" sz="3200">
                          <a:effectLst/>
                        </a:rPr>
                        <a:t>Mbarali </a:t>
                      </a:r>
                      <a:endParaRPr lang="en-GB" sz="320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dirty="0">
                          <a:effectLst/>
                        </a:rPr>
                        <a:t>20</a:t>
                      </a:r>
                      <a:endParaRPr lang="en-GB" sz="3200" dirty="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850682">
                <a:tc>
                  <a:txBody>
                    <a:bodyPr/>
                    <a:lstStyle/>
                    <a:p>
                      <a:pPr>
                        <a:lnSpc>
                          <a:spcPct val="107000"/>
                        </a:lnSpc>
                        <a:spcAft>
                          <a:spcPts val="0"/>
                        </a:spcAft>
                      </a:pPr>
                      <a:r>
                        <a:rPr lang="en-GB" sz="3200" b="1" dirty="0">
                          <a:effectLst/>
                        </a:rPr>
                        <a:t>Total</a:t>
                      </a:r>
                      <a:endParaRPr lang="en-GB" sz="3200" b="1" dirty="0">
                        <a:effectLst/>
                        <a:latin typeface="Calibri"/>
                        <a:ea typeface="Calibri"/>
                        <a:cs typeface="Times New Roman"/>
                      </a:endParaRPr>
                    </a:p>
                  </a:txBody>
                  <a:tcPr marL="68580" marR="68580" marT="0" marB="0"/>
                </a:tc>
                <a:tc>
                  <a:txBody>
                    <a:bodyPr/>
                    <a:lstStyle/>
                    <a:p>
                      <a:pPr algn="ctr">
                        <a:lnSpc>
                          <a:spcPct val="107000"/>
                        </a:lnSpc>
                        <a:spcAft>
                          <a:spcPts val="0"/>
                        </a:spcAft>
                      </a:pPr>
                      <a:r>
                        <a:rPr lang="en-GB" sz="3200" b="1" dirty="0">
                          <a:effectLst/>
                        </a:rPr>
                        <a:t>45</a:t>
                      </a:r>
                      <a:endParaRPr lang="en-GB" sz="3200" b="1"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
        <p:nvSpPr>
          <p:cNvPr id="4" name="Slide Number Placeholder 3"/>
          <p:cNvSpPr>
            <a:spLocks noGrp="1"/>
          </p:cNvSpPr>
          <p:nvPr>
            <p:ph type="sldNum" sz="quarter" idx="12"/>
          </p:nvPr>
        </p:nvSpPr>
        <p:spPr/>
        <p:txBody>
          <a:bodyPr/>
          <a:lstStyle/>
          <a:p>
            <a:fld id="{2BE5262B-218E-439F-9EAC-A62030B492D9}" type="slidenum">
              <a:rPr lang="en-US" smtClean="0"/>
              <a:pPr/>
              <a:t>22</a:t>
            </a:fld>
            <a:endParaRPr lang="en-US"/>
          </a:p>
        </p:txBody>
      </p:sp>
    </p:spTree>
    <p:extLst>
      <p:ext uri="{BB962C8B-B14F-4D97-AF65-F5344CB8AC3E}">
        <p14:creationId xmlns:p14="http://schemas.microsoft.com/office/powerpoint/2010/main" val="12285710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001000" cy="715962"/>
          </a:xfrm>
        </p:spPr>
        <p:txBody>
          <a:bodyPr>
            <a:noAutofit/>
          </a:bodyPr>
          <a:lstStyle/>
          <a:p>
            <a:pPr algn="l"/>
            <a:r>
              <a:rPr lang="en-US" sz="2800" b="1" dirty="0"/>
              <a:t>Activity 3: Types of mother demonstration established</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34867349"/>
              </p:ext>
            </p:extLst>
          </p:nvPr>
        </p:nvGraphicFramePr>
        <p:xfrm>
          <a:off x="304800" y="679802"/>
          <a:ext cx="8839200" cy="6021594"/>
        </p:xfrm>
        <a:graphic>
          <a:graphicData uri="http://schemas.openxmlformats.org/drawingml/2006/table">
            <a:tbl>
              <a:tblPr firstRow="1" firstCol="1" bandRow="1">
                <a:tableStyleId>{5C22544A-7EE6-4342-B048-85BDC9FD1C3A}</a:tableStyleId>
              </a:tblPr>
              <a:tblGrid>
                <a:gridCol w="2768906">
                  <a:extLst>
                    <a:ext uri="{9D8B030D-6E8A-4147-A177-3AD203B41FA5}">
                      <a16:colId xmlns:a16="http://schemas.microsoft.com/office/drawing/2014/main" val="20000"/>
                    </a:ext>
                  </a:extLst>
                </a:gridCol>
                <a:gridCol w="5804703">
                  <a:extLst>
                    <a:ext uri="{9D8B030D-6E8A-4147-A177-3AD203B41FA5}">
                      <a16:colId xmlns:a16="http://schemas.microsoft.com/office/drawing/2014/main" val="20001"/>
                    </a:ext>
                  </a:extLst>
                </a:gridCol>
                <a:gridCol w="265591">
                  <a:extLst>
                    <a:ext uri="{9D8B030D-6E8A-4147-A177-3AD203B41FA5}">
                      <a16:colId xmlns:a16="http://schemas.microsoft.com/office/drawing/2014/main" val="20002"/>
                    </a:ext>
                  </a:extLst>
                </a:gridCol>
              </a:tblGrid>
              <a:tr h="407625">
                <a:tc gridSpan="3">
                  <a:txBody>
                    <a:bodyPr/>
                    <a:lstStyle/>
                    <a:p>
                      <a:pPr algn="ctr">
                        <a:lnSpc>
                          <a:spcPct val="107000"/>
                        </a:lnSpc>
                        <a:spcAft>
                          <a:spcPts val="0"/>
                        </a:spcAft>
                      </a:pPr>
                      <a:endParaRPr lang="en-GB" sz="2800" dirty="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US"/>
                    </a:p>
                  </a:txBody>
                  <a:tcPr/>
                </a:tc>
                <a:extLst>
                  <a:ext uri="{0D108BD9-81ED-4DB2-BD59-A6C34878D82A}">
                    <a16:rowId xmlns:a16="http://schemas.microsoft.com/office/drawing/2014/main" val="10000"/>
                  </a:ext>
                </a:extLst>
              </a:tr>
              <a:tr h="815250">
                <a:tc>
                  <a:txBody>
                    <a:bodyPr/>
                    <a:lstStyle/>
                    <a:p>
                      <a:pPr>
                        <a:lnSpc>
                          <a:spcPct val="107000"/>
                        </a:lnSpc>
                        <a:spcAft>
                          <a:spcPts val="0"/>
                        </a:spcAft>
                      </a:pPr>
                      <a:r>
                        <a:rPr lang="en-GB" sz="2800" dirty="0">
                          <a:effectLst/>
                        </a:rPr>
                        <a:t>Types of demo</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800" dirty="0">
                          <a:effectLst/>
                        </a:rPr>
                        <a:t>Number of</a:t>
                      </a:r>
                      <a:r>
                        <a:rPr lang="en-GB" sz="2800" baseline="0" dirty="0">
                          <a:effectLst/>
                        </a:rPr>
                        <a:t> demo established</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endParaRPr lang="en-GB" sz="20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801350">
                <a:tc>
                  <a:txBody>
                    <a:bodyPr/>
                    <a:lstStyle/>
                    <a:p>
                      <a:pPr>
                        <a:lnSpc>
                          <a:spcPct val="107000"/>
                        </a:lnSpc>
                        <a:spcAft>
                          <a:spcPts val="0"/>
                        </a:spcAft>
                      </a:pPr>
                      <a:r>
                        <a:rPr lang="en-GB" sz="2800" dirty="0">
                          <a:effectLst/>
                        </a:rPr>
                        <a:t>VARFER</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800" dirty="0">
                          <a:effectLst/>
                        </a:rPr>
                        <a:t>43</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409765">
                <a:tc>
                  <a:txBody>
                    <a:bodyPr/>
                    <a:lstStyle/>
                    <a:p>
                      <a:pPr>
                        <a:lnSpc>
                          <a:spcPct val="107000"/>
                        </a:lnSpc>
                        <a:spcAft>
                          <a:spcPts val="0"/>
                        </a:spcAft>
                      </a:pPr>
                      <a:r>
                        <a:rPr lang="en-GB" sz="2800" dirty="0">
                          <a:effectLst/>
                        </a:rPr>
                        <a:t>SAS</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800" dirty="0">
                          <a:effectLst/>
                        </a:rPr>
                        <a:t>2             (</a:t>
                      </a:r>
                      <a:r>
                        <a:rPr lang="en-GB" sz="2800" dirty="0" err="1">
                          <a:effectLst/>
                        </a:rPr>
                        <a:t>Mtamba</a:t>
                      </a:r>
                      <a:r>
                        <a:rPr lang="en-GB" sz="2800" dirty="0">
                          <a:effectLst/>
                        </a:rPr>
                        <a:t> &amp; </a:t>
                      </a:r>
                      <a:r>
                        <a:rPr lang="en-GB" sz="2800" dirty="0" err="1">
                          <a:effectLst/>
                        </a:rPr>
                        <a:t>Ruiwa</a:t>
                      </a:r>
                      <a:r>
                        <a:rPr lang="en-GB" sz="2800" dirty="0">
                          <a:effectLst/>
                        </a:rPr>
                        <a:t>)</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1229295">
                <a:tc>
                  <a:txBody>
                    <a:bodyPr/>
                    <a:lstStyle/>
                    <a:p>
                      <a:pPr algn="ctr">
                        <a:lnSpc>
                          <a:spcPct val="107000"/>
                        </a:lnSpc>
                        <a:spcAft>
                          <a:spcPts val="0"/>
                        </a:spcAft>
                      </a:pPr>
                      <a:r>
                        <a:rPr lang="en-GB" sz="2800" dirty="0">
                          <a:effectLst/>
                        </a:rPr>
                        <a:t>Legumes</a:t>
                      </a:r>
                      <a:endParaRPr lang="en-GB" sz="2800" dirty="0">
                        <a:effectLst/>
                        <a:latin typeface="Calibri"/>
                        <a:ea typeface="Calibri"/>
                        <a:cs typeface="Times New Roman"/>
                      </a:endParaRPr>
                    </a:p>
                  </a:txBody>
                  <a:tcPr marL="68580" marR="68580" marT="0" marB="0"/>
                </a:tc>
                <a:tc>
                  <a:txBody>
                    <a:bodyPr/>
                    <a:lstStyle/>
                    <a:p>
                      <a:pPr marL="0" indent="0" algn="l">
                        <a:lnSpc>
                          <a:spcPct val="107000"/>
                        </a:lnSpc>
                        <a:spcAft>
                          <a:spcPts val="0"/>
                        </a:spcAft>
                        <a:buNone/>
                      </a:pPr>
                      <a:r>
                        <a:rPr lang="en-GB" sz="2800" dirty="0">
                          <a:effectLst/>
                        </a:rPr>
                        <a:t>8       (</a:t>
                      </a:r>
                      <a:r>
                        <a:rPr lang="en-GB" sz="2800" dirty="0" err="1">
                          <a:effectLst/>
                        </a:rPr>
                        <a:t>Mwaluma</a:t>
                      </a:r>
                      <a:r>
                        <a:rPr lang="en-GB" sz="2800" dirty="0">
                          <a:effectLst/>
                        </a:rPr>
                        <a:t>, Mhwela, </a:t>
                      </a:r>
                      <a:r>
                        <a:rPr lang="en-GB" sz="2800" dirty="0" err="1">
                          <a:effectLst/>
                        </a:rPr>
                        <a:t>Igalako</a:t>
                      </a:r>
                      <a:r>
                        <a:rPr lang="en-GB" sz="2800" dirty="0">
                          <a:effectLst/>
                        </a:rPr>
                        <a:t>,     </a:t>
                      </a:r>
                    </a:p>
                    <a:p>
                      <a:pPr marL="0" indent="0" algn="l">
                        <a:lnSpc>
                          <a:spcPct val="107000"/>
                        </a:lnSpc>
                        <a:spcAft>
                          <a:spcPts val="0"/>
                        </a:spcAft>
                        <a:buNone/>
                      </a:pPr>
                      <a:r>
                        <a:rPr lang="en-GB" sz="2800" dirty="0">
                          <a:effectLst/>
                        </a:rPr>
                        <a:t>          </a:t>
                      </a:r>
                      <a:r>
                        <a:rPr lang="en-GB" sz="2800" dirty="0" err="1">
                          <a:effectLst/>
                        </a:rPr>
                        <a:t>Majengo</a:t>
                      </a:r>
                      <a:r>
                        <a:rPr lang="en-GB" sz="2800" dirty="0">
                          <a:effectLst/>
                        </a:rPr>
                        <a:t>, </a:t>
                      </a:r>
                      <a:r>
                        <a:rPr lang="en-GB" sz="2800" dirty="0" err="1">
                          <a:effectLst/>
                        </a:rPr>
                        <a:t>Nyamahana</a:t>
                      </a:r>
                      <a:r>
                        <a:rPr lang="en-GB" sz="2800" dirty="0">
                          <a:effectLst/>
                        </a:rPr>
                        <a:t>, </a:t>
                      </a:r>
                      <a:r>
                        <a:rPr lang="en-GB" sz="2800" dirty="0" err="1">
                          <a:effectLst/>
                        </a:rPr>
                        <a:t>Idodi</a:t>
                      </a:r>
                      <a:r>
                        <a:rPr lang="en-GB" sz="2800" dirty="0">
                          <a:effectLst/>
                        </a:rPr>
                        <a:t>,     </a:t>
                      </a:r>
                    </a:p>
                    <a:p>
                      <a:pPr marL="0" indent="0" algn="l">
                        <a:lnSpc>
                          <a:spcPct val="107000"/>
                        </a:lnSpc>
                        <a:spcAft>
                          <a:spcPts val="0"/>
                        </a:spcAft>
                        <a:buNone/>
                      </a:pPr>
                      <a:r>
                        <a:rPr lang="en-GB" sz="2800" dirty="0">
                          <a:effectLst/>
                        </a:rPr>
                        <a:t>          </a:t>
                      </a:r>
                      <a:r>
                        <a:rPr lang="en-GB" sz="2800" dirty="0" err="1">
                          <a:effectLst/>
                        </a:rPr>
                        <a:t>Kinyika</a:t>
                      </a:r>
                      <a:r>
                        <a:rPr lang="en-GB" sz="2800" baseline="0" dirty="0">
                          <a:effectLst/>
                        </a:rPr>
                        <a:t> &amp; </a:t>
                      </a:r>
                      <a:r>
                        <a:rPr lang="en-GB" sz="2800" dirty="0" err="1">
                          <a:effectLst/>
                        </a:rPr>
                        <a:t>Tunagamalenga</a:t>
                      </a:r>
                      <a:r>
                        <a:rPr lang="en-GB" sz="2800" dirty="0">
                          <a:effectLst/>
                        </a:rPr>
                        <a:t>) </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dirty="0">
                          <a:effectLst/>
                        </a:rPr>
                        <a:t> </a:t>
                      </a:r>
                      <a:endParaRPr lang="en-GB" sz="2000" dirty="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1229295">
                <a:tc>
                  <a:txBody>
                    <a:bodyPr/>
                    <a:lstStyle/>
                    <a:p>
                      <a:pPr>
                        <a:lnSpc>
                          <a:spcPct val="107000"/>
                        </a:lnSpc>
                        <a:spcAft>
                          <a:spcPts val="0"/>
                        </a:spcAft>
                      </a:pPr>
                      <a:r>
                        <a:rPr lang="en-GB" sz="2800" dirty="0">
                          <a:effectLst/>
                        </a:rPr>
                        <a:t>AWD</a:t>
                      </a:r>
                      <a:endParaRPr lang="en-GB" sz="2800" dirty="0">
                        <a:effectLst/>
                        <a:latin typeface="Calibri"/>
                        <a:ea typeface="Calibri"/>
                        <a:cs typeface="Times New Roman"/>
                      </a:endParaRPr>
                    </a:p>
                  </a:txBody>
                  <a:tcPr marL="68580" marR="68580" marT="0" marB="0"/>
                </a:tc>
                <a:tc>
                  <a:txBody>
                    <a:bodyPr/>
                    <a:lstStyle/>
                    <a:p>
                      <a:pPr marL="0" indent="0">
                        <a:lnSpc>
                          <a:spcPct val="107000"/>
                        </a:lnSpc>
                        <a:spcAft>
                          <a:spcPts val="0"/>
                        </a:spcAft>
                        <a:buNone/>
                      </a:pPr>
                      <a:r>
                        <a:rPr lang="en-GB" sz="2800" baseline="0" dirty="0">
                          <a:effectLst/>
                          <a:latin typeface="+mn-lt"/>
                          <a:ea typeface="+mn-ea"/>
                          <a:cs typeface="+mn-cs"/>
                        </a:rPr>
                        <a:t>4 (</a:t>
                      </a:r>
                      <a:r>
                        <a:rPr lang="en-GB" sz="2800" baseline="0" dirty="0" err="1">
                          <a:effectLst/>
                          <a:latin typeface="+mn-lt"/>
                          <a:ea typeface="+mn-ea"/>
                          <a:cs typeface="+mn-cs"/>
                        </a:rPr>
                        <a:t>Nyamahana</a:t>
                      </a:r>
                      <a:r>
                        <a:rPr lang="en-GB" sz="2800" baseline="0" dirty="0">
                          <a:effectLst/>
                          <a:latin typeface="+mn-lt"/>
                          <a:ea typeface="+mn-ea"/>
                          <a:cs typeface="+mn-cs"/>
                        </a:rPr>
                        <a:t>, </a:t>
                      </a:r>
                      <a:r>
                        <a:rPr lang="en-GB" sz="2800" baseline="0" dirty="0" err="1">
                          <a:effectLst/>
                          <a:latin typeface="+mn-lt"/>
                          <a:ea typeface="+mn-ea"/>
                          <a:cs typeface="+mn-cs"/>
                        </a:rPr>
                        <a:t>Mwaluma</a:t>
                      </a:r>
                      <a:r>
                        <a:rPr lang="en-GB" sz="2800" baseline="0" dirty="0">
                          <a:effectLst/>
                          <a:latin typeface="+mn-lt"/>
                          <a:ea typeface="+mn-ea"/>
                          <a:cs typeface="+mn-cs"/>
                        </a:rPr>
                        <a:t>, </a:t>
                      </a:r>
                      <a:r>
                        <a:rPr lang="en-GB" sz="2800" baseline="0" dirty="0" err="1">
                          <a:effectLst/>
                          <a:latin typeface="+mn-lt"/>
                          <a:ea typeface="+mn-ea"/>
                          <a:cs typeface="+mn-cs"/>
                        </a:rPr>
                        <a:t>Igalako</a:t>
                      </a:r>
                      <a:endParaRPr lang="en-GB" sz="2800" baseline="0" dirty="0">
                        <a:effectLst/>
                        <a:latin typeface="+mn-lt"/>
                        <a:ea typeface="+mn-ea"/>
                        <a:cs typeface="+mn-cs"/>
                      </a:endParaRPr>
                    </a:p>
                    <a:p>
                      <a:pPr marL="0" marR="0" indent="0" algn="l" defTabSz="914400" rtl="0" eaLnBrk="1" fontAlgn="auto" latinLnBrk="0" hangingPunct="1">
                        <a:lnSpc>
                          <a:spcPct val="107000"/>
                        </a:lnSpc>
                        <a:spcBef>
                          <a:spcPts val="0"/>
                        </a:spcBef>
                        <a:spcAft>
                          <a:spcPts val="0"/>
                        </a:spcAft>
                        <a:buClrTx/>
                        <a:buSzTx/>
                        <a:buFontTx/>
                        <a:buNone/>
                        <a:tabLst/>
                        <a:defRPr/>
                      </a:pPr>
                      <a:r>
                        <a:rPr lang="en-GB" sz="2800" baseline="0" dirty="0">
                          <a:effectLst/>
                          <a:latin typeface="+mn-lt"/>
                          <a:ea typeface="+mn-ea"/>
                          <a:cs typeface="+mn-cs"/>
                        </a:rPr>
                        <a:t>     &amp; Mhwela)</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409765">
                <a:tc>
                  <a:txBody>
                    <a:bodyPr/>
                    <a:lstStyle/>
                    <a:p>
                      <a:pPr>
                        <a:lnSpc>
                          <a:spcPct val="107000"/>
                        </a:lnSpc>
                        <a:spcAft>
                          <a:spcPts val="0"/>
                        </a:spcAft>
                      </a:pPr>
                      <a:r>
                        <a:rPr lang="en-GB" sz="2800" dirty="0">
                          <a:effectLst/>
                        </a:rPr>
                        <a:t>Total</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800" dirty="0">
                          <a:effectLst/>
                        </a:rPr>
                        <a:t>57</a:t>
                      </a:r>
                      <a:endParaRPr lang="en-GB" sz="2800" dirty="0">
                        <a:effectLst/>
                        <a:latin typeface="Calibri"/>
                        <a:ea typeface="Calibri"/>
                        <a:cs typeface="Times New Roman"/>
                      </a:endParaRPr>
                    </a:p>
                  </a:txBody>
                  <a:tcPr marL="68580" marR="68580" marT="0" marB="0"/>
                </a:tc>
                <a:tc>
                  <a:txBody>
                    <a:bodyPr/>
                    <a:lstStyle/>
                    <a:p>
                      <a:pPr>
                        <a:lnSpc>
                          <a:spcPct val="107000"/>
                        </a:lnSpc>
                        <a:spcAft>
                          <a:spcPts val="0"/>
                        </a:spcAft>
                      </a:pPr>
                      <a:r>
                        <a:rPr lang="en-GB" sz="2000">
                          <a:effectLst/>
                        </a:rPr>
                        <a:t> </a:t>
                      </a:r>
                      <a:endParaRPr lang="en-GB" sz="200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r h="409765">
                <a:tc gridSpan="3">
                  <a:txBody>
                    <a:bodyPr/>
                    <a:lstStyle/>
                    <a:p>
                      <a:pPr>
                        <a:lnSpc>
                          <a:spcPct val="107000"/>
                        </a:lnSpc>
                        <a:spcAft>
                          <a:spcPts val="0"/>
                        </a:spcAft>
                      </a:pPr>
                      <a:r>
                        <a:rPr lang="en-GB" sz="2800" dirty="0">
                          <a:effectLst/>
                        </a:rPr>
                        <a:t> </a:t>
                      </a:r>
                      <a:endParaRPr lang="en-GB" sz="2800" dirty="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sp>
        <p:nvSpPr>
          <p:cNvPr id="3" name="Slide Number Placeholder 2"/>
          <p:cNvSpPr>
            <a:spLocks noGrp="1"/>
          </p:cNvSpPr>
          <p:nvPr>
            <p:ph type="sldNum" sz="quarter" idx="12"/>
          </p:nvPr>
        </p:nvSpPr>
        <p:spPr/>
        <p:txBody>
          <a:bodyPr/>
          <a:lstStyle/>
          <a:p>
            <a:fld id="{2BE5262B-218E-439F-9EAC-A62030B492D9}" type="slidenum">
              <a:rPr lang="en-US" smtClean="0"/>
              <a:pPr/>
              <a:t>23</a:t>
            </a:fld>
            <a:endParaRPr lang="en-US"/>
          </a:p>
        </p:txBody>
      </p:sp>
    </p:spTree>
    <p:extLst>
      <p:ext uri="{BB962C8B-B14F-4D97-AF65-F5344CB8AC3E}">
        <p14:creationId xmlns:p14="http://schemas.microsoft.com/office/powerpoint/2010/main" val="2878950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US" sz="3200" b="1" dirty="0"/>
              <a:t>Number of expected and actually established rice demonstration plots in each district</a:t>
            </a:r>
            <a:endParaRPr lang="en-US"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04143756"/>
              </p:ext>
            </p:extLst>
          </p:nvPr>
        </p:nvGraphicFramePr>
        <p:xfrm>
          <a:off x="4546" y="1492653"/>
          <a:ext cx="9139453" cy="5331228"/>
        </p:xfrm>
        <a:graphic>
          <a:graphicData uri="http://schemas.openxmlformats.org/drawingml/2006/table">
            <a:tbl>
              <a:tblPr firstRow="1" firstCol="1" bandRow="1">
                <a:tableStyleId>{5C22544A-7EE6-4342-B048-85BDC9FD1C3A}</a:tableStyleId>
              </a:tblPr>
              <a:tblGrid>
                <a:gridCol w="1654559">
                  <a:extLst>
                    <a:ext uri="{9D8B030D-6E8A-4147-A177-3AD203B41FA5}">
                      <a16:colId xmlns:a16="http://schemas.microsoft.com/office/drawing/2014/main" val="20000"/>
                    </a:ext>
                  </a:extLst>
                </a:gridCol>
                <a:gridCol w="1465095">
                  <a:extLst>
                    <a:ext uri="{9D8B030D-6E8A-4147-A177-3AD203B41FA5}">
                      <a16:colId xmlns:a16="http://schemas.microsoft.com/office/drawing/2014/main" val="20001"/>
                    </a:ext>
                  </a:extLst>
                </a:gridCol>
                <a:gridCol w="1200908">
                  <a:extLst>
                    <a:ext uri="{9D8B030D-6E8A-4147-A177-3AD203B41FA5}">
                      <a16:colId xmlns:a16="http://schemas.microsoft.com/office/drawing/2014/main" val="20002"/>
                    </a:ext>
                  </a:extLst>
                </a:gridCol>
                <a:gridCol w="1201164">
                  <a:extLst>
                    <a:ext uri="{9D8B030D-6E8A-4147-A177-3AD203B41FA5}">
                      <a16:colId xmlns:a16="http://schemas.microsoft.com/office/drawing/2014/main" val="20003"/>
                    </a:ext>
                  </a:extLst>
                </a:gridCol>
                <a:gridCol w="1397904">
                  <a:extLst>
                    <a:ext uri="{9D8B030D-6E8A-4147-A177-3AD203B41FA5}">
                      <a16:colId xmlns:a16="http://schemas.microsoft.com/office/drawing/2014/main" val="20004"/>
                    </a:ext>
                  </a:extLst>
                </a:gridCol>
                <a:gridCol w="1171394">
                  <a:extLst>
                    <a:ext uri="{9D8B030D-6E8A-4147-A177-3AD203B41FA5}">
                      <a16:colId xmlns:a16="http://schemas.microsoft.com/office/drawing/2014/main" val="20005"/>
                    </a:ext>
                  </a:extLst>
                </a:gridCol>
                <a:gridCol w="1048429">
                  <a:extLst>
                    <a:ext uri="{9D8B030D-6E8A-4147-A177-3AD203B41FA5}">
                      <a16:colId xmlns:a16="http://schemas.microsoft.com/office/drawing/2014/main" val="20006"/>
                    </a:ext>
                  </a:extLst>
                </a:gridCol>
              </a:tblGrid>
              <a:tr h="775879">
                <a:tc rowSpan="3">
                  <a:txBody>
                    <a:bodyPr/>
                    <a:lstStyle/>
                    <a:p>
                      <a:pPr marL="0" marR="0" algn="ctr">
                        <a:spcBef>
                          <a:spcPts val="1200"/>
                        </a:spcBef>
                        <a:spcAft>
                          <a:spcPts val="0"/>
                        </a:spcAft>
                      </a:pPr>
                      <a:r>
                        <a:rPr lang="en-US" sz="2400" dirty="0">
                          <a:effectLst/>
                        </a:rPr>
                        <a:t>District</a:t>
                      </a:r>
                      <a:endParaRPr lang="en-US" sz="2400" dirty="0">
                        <a:effectLst/>
                        <a:latin typeface="Times New Roman"/>
                        <a:ea typeface="Times New Roman"/>
                        <a:cs typeface="Angsana New"/>
                      </a:endParaRPr>
                    </a:p>
                  </a:txBody>
                  <a:tcPr marL="68580" marR="68580" marT="0" marB="0" anchor="ctr"/>
                </a:tc>
                <a:tc gridSpan="3">
                  <a:txBody>
                    <a:bodyPr/>
                    <a:lstStyle/>
                    <a:p>
                      <a:pPr marL="0" marR="0" algn="ctr">
                        <a:spcBef>
                          <a:spcPts val="1200"/>
                        </a:spcBef>
                        <a:spcAft>
                          <a:spcPts val="0"/>
                        </a:spcAft>
                      </a:pPr>
                      <a:r>
                        <a:rPr lang="en-US" sz="2400">
                          <a:effectLst/>
                        </a:rPr>
                        <a:t>Mother demonstration plots</a:t>
                      </a:r>
                      <a:endParaRPr lang="en-US" sz="2400">
                        <a:effectLst/>
                        <a:latin typeface="Times New Roman"/>
                        <a:ea typeface="Times New Roman"/>
                        <a:cs typeface="Angsana New"/>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a:spcBef>
                          <a:spcPts val="1200"/>
                        </a:spcBef>
                        <a:spcAft>
                          <a:spcPts val="0"/>
                        </a:spcAft>
                      </a:pPr>
                      <a:r>
                        <a:rPr lang="en-US" sz="2400">
                          <a:effectLst/>
                        </a:rPr>
                        <a:t>Baby demonstration plots</a:t>
                      </a:r>
                      <a:endParaRPr lang="en-US" sz="2400">
                        <a:effectLst/>
                        <a:latin typeface="Times New Roman"/>
                        <a:ea typeface="Times New Roman"/>
                        <a:cs typeface="Angsana New"/>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55534">
                <a:tc vMerge="1">
                  <a:txBody>
                    <a:bodyPr/>
                    <a:lstStyle/>
                    <a:p>
                      <a:endParaRPr lang="en-US"/>
                    </a:p>
                  </a:txBody>
                  <a:tcPr/>
                </a:tc>
                <a:tc rowSpan="2">
                  <a:txBody>
                    <a:bodyPr/>
                    <a:lstStyle/>
                    <a:p>
                      <a:pPr marL="0" marR="0" algn="ctr">
                        <a:spcBef>
                          <a:spcPts val="1200"/>
                        </a:spcBef>
                        <a:spcAft>
                          <a:spcPts val="0"/>
                        </a:spcAft>
                      </a:pPr>
                      <a:r>
                        <a:rPr lang="en-US" sz="2400" dirty="0">
                          <a:effectLst/>
                        </a:rPr>
                        <a:t>Expected</a:t>
                      </a:r>
                      <a:endParaRPr lang="en-US" sz="2400" dirty="0">
                        <a:effectLst/>
                        <a:latin typeface="Times New Roman"/>
                        <a:ea typeface="Times New Roman"/>
                        <a:cs typeface="Angsana New"/>
                      </a:endParaRPr>
                    </a:p>
                  </a:txBody>
                  <a:tcPr marL="68580" marR="68580" marT="0" marB="0" anchor="ctr"/>
                </a:tc>
                <a:tc gridSpan="2">
                  <a:txBody>
                    <a:bodyPr/>
                    <a:lstStyle/>
                    <a:p>
                      <a:pPr marL="0" marR="0" algn="ctr">
                        <a:spcBef>
                          <a:spcPts val="1200"/>
                        </a:spcBef>
                        <a:spcAft>
                          <a:spcPts val="0"/>
                        </a:spcAft>
                      </a:pPr>
                      <a:r>
                        <a:rPr lang="en-US" sz="2400">
                          <a:effectLst/>
                        </a:rPr>
                        <a:t>Established</a:t>
                      </a:r>
                      <a:endParaRPr lang="en-US" sz="2400">
                        <a:effectLst/>
                        <a:latin typeface="Times New Roman"/>
                        <a:ea typeface="Times New Roman"/>
                        <a:cs typeface="Angsana New"/>
                      </a:endParaRPr>
                    </a:p>
                  </a:txBody>
                  <a:tcPr marL="68580" marR="68580" marT="0" marB="0" anchor="ctr"/>
                </a:tc>
                <a:tc hMerge="1">
                  <a:txBody>
                    <a:bodyPr/>
                    <a:lstStyle/>
                    <a:p>
                      <a:endParaRPr lang="en-US"/>
                    </a:p>
                  </a:txBody>
                  <a:tcPr/>
                </a:tc>
                <a:tc rowSpan="2">
                  <a:txBody>
                    <a:bodyPr/>
                    <a:lstStyle/>
                    <a:p>
                      <a:pPr marL="0" marR="0" algn="ctr">
                        <a:spcBef>
                          <a:spcPts val="1200"/>
                        </a:spcBef>
                        <a:spcAft>
                          <a:spcPts val="0"/>
                        </a:spcAft>
                      </a:pPr>
                      <a:r>
                        <a:rPr lang="en-US" sz="2400">
                          <a:effectLst/>
                        </a:rPr>
                        <a:t>Expected</a:t>
                      </a:r>
                      <a:endParaRPr lang="en-US" sz="2400">
                        <a:effectLst/>
                        <a:latin typeface="Times New Roman"/>
                        <a:ea typeface="Times New Roman"/>
                        <a:cs typeface="Angsana New"/>
                      </a:endParaRPr>
                    </a:p>
                  </a:txBody>
                  <a:tcPr marL="68580" marR="68580" marT="0" marB="0" anchor="ctr"/>
                </a:tc>
                <a:tc gridSpan="2">
                  <a:txBody>
                    <a:bodyPr/>
                    <a:lstStyle/>
                    <a:p>
                      <a:pPr marL="0" marR="0" algn="ctr">
                        <a:spcBef>
                          <a:spcPts val="1200"/>
                        </a:spcBef>
                        <a:spcAft>
                          <a:spcPts val="0"/>
                        </a:spcAft>
                      </a:pPr>
                      <a:r>
                        <a:rPr lang="en-US" sz="2400">
                          <a:effectLst/>
                        </a:rPr>
                        <a:t>Established</a:t>
                      </a:r>
                      <a:endParaRPr lang="en-US" sz="2400">
                        <a:effectLst/>
                        <a:latin typeface="Times New Roman"/>
                        <a:ea typeface="Times New Roman"/>
                        <a:cs typeface="Angsana New"/>
                      </a:endParaRPr>
                    </a:p>
                  </a:txBody>
                  <a:tcPr marL="68580" marR="68580" marT="0" marB="0" anchor="ctr"/>
                </a:tc>
                <a:tc hMerge="1">
                  <a:txBody>
                    <a:bodyPr/>
                    <a:lstStyle/>
                    <a:p>
                      <a:endParaRPr lang="en-US"/>
                    </a:p>
                  </a:txBody>
                  <a:tcPr/>
                </a:tc>
                <a:extLst>
                  <a:ext uri="{0D108BD9-81ED-4DB2-BD59-A6C34878D82A}">
                    <a16:rowId xmlns:a16="http://schemas.microsoft.com/office/drawing/2014/main" val="10001"/>
                  </a:ext>
                </a:extLst>
              </a:tr>
              <a:tr h="455534">
                <a:tc vMerge="1">
                  <a:txBody>
                    <a:bodyPr/>
                    <a:lstStyle/>
                    <a:p>
                      <a:endParaRPr lang="en-US"/>
                    </a:p>
                  </a:txBody>
                  <a:tcPr/>
                </a:tc>
                <a:tc vMerge="1">
                  <a:txBody>
                    <a:bodyPr/>
                    <a:lstStyle/>
                    <a:p>
                      <a:endParaRPr lang="en-US"/>
                    </a:p>
                  </a:txBody>
                  <a:tcPr/>
                </a:tc>
                <a:tc>
                  <a:txBody>
                    <a:bodyPr/>
                    <a:lstStyle/>
                    <a:p>
                      <a:pPr marL="0" marR="0" algn="just">
                        <a:spcBef>
                          <a:spcPts val="1200"/>
                        </a:spcBef>
                        <a:spcAft>
                          <a:spcPts val="0"/>
                        </a:spcAft>
                      </a:pPr>
                      <a:r>
                        <a:rPr lang="en-US" sz="2400">
                          <a:effectLst/>
                        </a:rPr>
                        <a:t>Total</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 </a:t>
                      </a:r>
                      <a:endParaRPr lang="en-US" sz="2400">
                        <a:effectLst/>
                        <a:latin typeface="Times New Roman"/>
                        <a:ea typeface="Times New Roman"/>
                        <a:cs typeface="Angsana New"/>
                      </a:endParaRPr>
                    </a:p>
                  </a:txBody>
                  <a:tcPr marL="68580" marR="68580" marT="0" marB="0"/>
                </a:tc>
                <a:tc vMerge="1">
                  <a:txBody>
                    <a:bodyPr/>
                    <a:lstStyle/>
                    <a:p>
                      <a:endParaRPr lang="en-US"/>
                    </a:p>
                  </a:txBody>
                  <a:tcPr/>
                </a:tc>
                <a:tc>
                  <a:txBody>
                    <a:bodyPr/>
                    <a:lstStyle/>
                    <a:p>
                      <a:pPr marL="0" marR="0" algn="just">
                        <a:spcBef>
                          <a:spcPts val="1200"/>
                        </a:spcBef>
                        <a:spcAft>
                          <a:spcPts val="0"/>
                        </a:spcAft>
                      </a:pPr>
                      <a:r>
                        <a:rPr lang="en-US" sz="2400">
                          <a:effectLst/>
                        </a:rPr>
                        <a:t>Total</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dirty="0">
                          <a:effectLst/>
                        </a:rPr>
                        <a:t>% </a:t>
                      </a:r>
                      <a:endParaRPr lang="en-US" sz="2400" dirty="0">
                        <a:effectLst/>
                        <a:latin typeface="Times New Roman"/>
                        <a:ea typeface="Times New Roman"/>
                        <a:cs typeface="Angsana New"/>
                      </a:endParaRPr>
                    </a:p>
                  </a:txBody>
                  <a:tcPr marL="68580" marR="68580" marT="0" marB="0"/>
                </a:tc>
                <a:extLst>
                  <a:ext uri="{0D108BD9-81ED-4DB2-BD59-A6C34878D82A}">
                    <a16:rowId xmlns:a16="http://schemas.microsoft.com/office/drawing/2014/main" val="10002"/>
                  </a:ext>
                </a:extLst>
              </a:tr>
              <a:tr h="911071">
                <a:tc>
                  <a:txBody>
                    <a:bodyPr/>
                    <a:lstStyle/>
                    <a:p>
                      <a:pPr marL="0" marR="0" algn="just">
                        <a:spcBef>
                          <a:spcPts val="1200"/>
                        </a:spcBef>
                        <a:spcAft>
                          <a:spcPts val="0"/>
                        </a:spcAft>
                      </a:pPr>
                      <a:r>
                        <a:rPr lang="en-US" sz="2400">
                          <a:effectLst/>
                        </a:rPr>
                        <a:t>Iringa</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10</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10</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100</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a:effectLst/>
                        </a:rPr>
                        <a:t> </a:t>
                      </a:r>
                    </a:p>
                    <a:p>
                      <a:pPr marL="0" marR="0" algn="ctr">
                        <a:spcBef>
                          <a:spcPts val="0"/>
                        </a:spcBef>
                        <a:spcAft>
                          <a:spcPts val="0"/>
                        </a:spcAft>
                      </a:pPr>
                      <a:r>
                        <a:rPr lang="en-US" sz="2400">
                          <a:effectLst/>
                        </a:rPr>
                        <a:t>250</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a:effectLst/>
                        </a:rPr>
                        <a:t> </a:t>
                      </a:r>
                    </a:p>
                    <a:p>
                      <a:pPr marL="0" marR="0" algn="ctr">
                        <a:spcBef>
                          <a:spcPts val="0"/>
                        </a:spcBef>
                        <a:spcAft>
                          <a:spcPts val="0"/>
                        </a:spcAft>
                      </a:pPr>
                      <a:r>
                        <a:rPr lang="en-US" sz="2400">
                          <a:effectLst/>
                        </a:rPr>
                        <a:t>119</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47.6</a:t>
                      </a:r>
                      <a:endParaRPr lang="en-US" sz="24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3"/>
                  </a:ext>
                </a:extLst>
              </a:tr>
              <a:tr h="911071">
                <a:tc>
                  <a:txBody>
                    <a:bodyPr/>
                    <a:lstStyle/>
                    <a:p>
                      <a:pPr marL="0" marR="0" algn="just">
                        <a:spcBef>
                          <a:spcPts val="1200"/>
                        </a:spcBef>
                        <a:spcAft>
                          <a:spcPts val="0"/>
                        </a:spcAft>
                      </a:pPr>
                      <a:r>
                        <a:rPr lang="en-US" sz="2400">
                          <a:effectLst/>
                        </a:rPr>
                        <a:t>Kilombero</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10</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10</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100</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GB" sz="2400">
                          <a:effectLst/>
                        </a:rPr>
                        <a:t> </a:t>
                      </a:r>
                      <a:endParaRPr lang="en-US" sz="2400">
                        <a:effectLst/>
                      </a:endParaRPr>
                    </a:p>
                    <a:p>
                      <a:pPr marL="0" marR="0" algn="ctr">
                        <a:spcBef>
                          <a:spcPts val="0"/>
                        </a:spcBef>
                        <a:spcAft>
                          <a:spcPts val="0"/>
                        </a:spcAft>
                      </a:pPr>
                      <a:r>
                        <a:rPr lang="en-GB" sz="2400">
                          <a:effectLst/>
                        </a:rPr>
                        <a:t>250</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GB" sz="2400">
                          <a:effectLst/>
                        </a:rPr>
                        <a:t> </a:t>
                      </a:r>
                      <a:endParaRPr lang="en-US" sz="2400">
                        <a:effectLst/>
                      </a:endParaRPr>
                    </a:p>
                    <a:p>
                      <a:pPr marL="0" marR="0" algn="ctr">
                        <a:spcBef>
                          <a:spcPts val="0"/>
                        </a:spcBef>
                        <a:spcAft>
                          <a:spcPts val="0"/>
                        </a:spcAft>
                      </a:pPr>
                      <a:r>
                        <a:rPr lang="en-GB" sz="2400">
                          <a:effectLst/>
                        </a:rPr>
                        <a:t>184</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73.6</a:t>
                      </a:r>
                      <a:endParaRPr lang="en-US" sz="24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4"/>
                  </a:ext>
                </a:extLst>
              </a:tr>
              <a:tr h="911071">
                <a:tc>
                  <a:txBody>
                    <a:bodyPr/>
                    <a:lstStyle/>
                    <a:p>
                      <a:pPr marL="0" marR="0" algn="just">
                        <a:spcBef>
                          <a:spcPts val="1200"/>
                        </a:spcBef>
                        <a:spcAft>
                          <a:spcPts val="0"/>
                        </a:spcAft>
                      </a:pPr>
                      <a:r>
                        <a:rPr lang="en-US" sz="2400">
                          <a:effectLst/>
                        </a:rPr>
                        <a:t>Mbarali</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20</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20</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100</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GB" sz="2400">
                          <a:effectLst/>
                        </a:rPr>
                        <a:t> </a:t>
                      </a:r>
                      <a:endParaRPr lang="en-US" sz="2400">
                        <a:effectLst/>
                      </a:endParaRPr>
                    </a:p>
                    <a:p>
                      <a:pPr marL="0" marR="0" algn="ctr">
                        <a:spcBef>
                          <a:spcPts val="0"/>
                        </a:spcBef>
                        <a:spcAft>
                          <a:spcPts val="0"/>
                        </a:spcAft>
                      </a:pPr>
                      <a:r>
                        <a:rPr lang="en-GB" sz="2400">
                          <a:effectLst/>
                        </a:rPr>
                        <a:t>437</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GB" sz="2400">
                          <a:effectLst/>
                        </a:rPr>
                        <a:t> </a:t>
                      </a:r>
                      <a:endParaRPr lang="en-US" sz="2400">
                        <a:effectLst/>
                      </a:endParaRPr>
                    </a:p>
                    <a:p>
                      <a:pPr marL="0" marR="0" algn="ctr">
                        <a:spcBef>
                          <a:spcPts val="0"/>
                        </a:spcBef>
                        <a:spcAft>
                          <a:spcPts val="0"/>
                        </a:spcAft>
                      </a:pPr>
                      <a:r>
                        <a:rPr lang="en-GB" sz="2400">
                          <a:effectLst/>
                        </a:rPr>
                        <a:t>300</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68.6</a:t>
                      </a:r>
                      <a:endParaRPr lang="en-US" sz="24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5"/>
                  </a:ext>
                </a:extLst>
              </a:tr>
              <a:tr h="455534">
                <a:tc>
                  <a:txBody>
                    <a:bodyPr/>
                    <a:lstStyle/>
                    <a:p>
                      <a:pPr marL="0" marR="0" algn="just">
                        <a:spcBef>
                          <a:spcPts val="1200"/>
                        </a:spcBef>
                        <a:spcAft>
                          <a:spcPts val="0"/>
                        </a:spcAft>
                      </a:pPr>
                      <a:r>
                        <a:rPr lang="en-US" sz="2400">
                          <a:effectLst/>
                        </a:rPr>
                        <a:t>Momba</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5</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5</a:t>
                      </a:r>
                      <a:endParaRPr lang="en-US" sz="240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a:effectLst/>
                        </a:rPr>
                        <a:t>100</a:t>
                      </a:r>
                      <a:endParaRPr lang="en-US" sz="2400">
                        <a:effectLst/>
                        <a:latin typeface="Times New Roman"/>
                        <a:ea typeface="Times New Roman"/>
                        <a:cs typeface="Angsana New"/>
                      </a:endParaRPr>
                    </a:p>
                  </a:txBody>
                  <a:tcPr marL="68580" marR="68580" marT="0" marB="0"/>
                </a:tc>
                <a:tc>
                  <a:txBody>
                    <a:bodyPr/>
                    <a:lstStyle/>
                    <a:p>
                      <a:pPr marL="0" marR="0" algn="ctr">
                        <a:spcBef>
                          <a:spcPts val="1200"/>
                        </a:spcBef>
                        <a:spcAft>
                          <a:spcPts val="0"/>
                        </a:spcAft>
                      </a:pPr>
                      <a:r>
                        <a:rPr lang="en-US" sz="2400">
                          <a:effectLst/>
                        </a:rPr>
                        <a:t>125</a:t>
                      </a:r>
                      <a:endParaRPr lang="en-US" sz="2400">
                        <a:effectLst/>
                        <a:latin typeface="Times New Roman"/>
                        <a:ea typeface="Times New Roman"/>
                        <a:cs typeface="Angsana New"/>
                      </a:endParaRPr>
                    </a:p>
                  </a:txBody>
                  <a:tcPr marL="68580" marR="68580" marT="0" marB="0"/>
                </a:tc>
                <a:tc>
                  <a:txBody>
                    <a:bodyPr/>
                    <a:lstStyle/>
                    <a:p>
                      <a:pPr marL="0" marR="0" algn="ctr">
                        <a:spcBef>
                          <a:spcPts val="1200"/>
                        </a:spcBef>
                        <a:spcAft>
                          <a:spcPts val="0"/>
                        </a:spcAft>
                      </a:pPr>
                      <a:r>
                        <a:rPr lang="en-US" sz="2400">
                          <a:effectLst/>
                        </a:rPr>
                        <a:t>102</a:t>
                      </a:r>
                      <a:endParaRPr lang="en-US" sz="2400">
                        <a:effectLst/>
                        <a:latin typeface="Times New Roman"/>
                        <a:ea typeface="Times New Roman"/>
                        <a:cs typeface="Angsana New"/>
                      </a:endParaRPr>
                    </a:p>
                  </a:txBody>
                  <a:tcPr marL="68580" marR="68580" marT="0" marB="0"/>
                </a:tc>
                <a:tc>
                  <a:txBody>
                    <a:bodyPr/>
                    <a:lstStyle/>
                    <a:p>
                      <a:pPr marL="0" marR="0">
                        <a:spcBef>
                          <a:spcPts val="1200"/>
                        </a:spcBef>
                        <a:spcAft>
                          <a:spcPts val="0"/>
                        </a:spcAft>
                      </a:pPr>
                      <a:r>
                        <a:rPr lang="en-US" sz="2400">
                          <a:effectLst/>
                        </a:rPr>
                        <a:t>81.6</a:t>
                      </a:r>
                      <a:endParaRPr lang="en-US" sz="24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6"/>
                  </a:ext>
                </a:extLst>
              </a:tr>
              <a:tr h="455534">
                <a:tc>
                  <a:txBody>
                    <a:bodyPr/>
                    <a:lstStyle/>
                    <a:p>
                      <a:pPr marL="0" marR="0" algn="just">
                        <a:spcBef>
                          <a:spcPts val="1200"/>
                        </a:spcBef>
                        <a:spcAft>
                          <a:spcPts val="0"/>
                        </a:spcAft>
                      </a:pPr>
                      <a:r>
                        <a:rPr lang="en-US" sz="2400" b="1" dirty="0">
                          <a:effectLst/>
                        </a:rPr>
                        <a:t>Total</a:t>
                      </a:r>
                      <a:endParaRPr lang="en-US" sz="2400" b="1" dirty="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b="1" dirty="0">
                          <a:effectLst/>
                        </a:rPr>
                        <a:t>45</a:t>
                      </a:r>
                      <a:endParaRPr lang="en-US" sz="2400" b="1" dirty="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b="1" dirty="0">
                          <a:effectLst/>
                        </a:rPr>
                        <a:t>45</a:t>
                      </a:r>
                      <a:endParaRPr lang="en-US" sz="2400" b="1" dirty="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b="1" dirty="0">
                          <a:effectLst/>
                        </a:rPr>
                        <a:t>100</a:t>
                      </a:r>
                      <a:endParaRPr lang="en-US" sz="2400" b="1" dirty="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b="1" dirty="0">
                          <a:effectLst/>
                        </a:rPr>
                        <a:t>1062</a:t>
                      </a:r>
                      <a:endParaRPr lang="en-US" sz="2400" b="1" dirty="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b="1" dirty="0">
                          <a:effectLst/>
                        </a:rPr>
                        <a:t>705</a:t>
                      </a:r>
                      <a:endParaRPr lang="en-US" sz="2400" b="1" dirty="0">
                        <a:effectLst/>
                        <a:latin typeface="Times New Roman"/>
                        <a:ea typeface="Times New Roman"/>
                        <a:cs typeface="Angsana New"/>
                      </a:endParaRPr>
                    </a:p>
                  </a:txBody>
                  <a:tcPr marL="68580" marR="68580" marT="0" marB="0"/>
                </a:tc>
                <a:tc>
                  <a:txBody>
                    <a:bodyPr/>
                    <a:lstStyle/>
                    <a:p>
                      <a:pPr marL="0" marR="0" algn="just">
                        <a:spcBef>
                          <a:spcPts val="1200"/>
                        </a:spcBef>
                        <a:spcAft>
                          <a:spcPts val="0"/>
                        </a:spcAft>
                      </a:pPr>
                      <a:r>
                        <a:rPr lang="en-US" sz="2400" b="1" dirty="0">
                          <a:effectLst/>
                        </a:rPr>
                        <a:t>66.4</a:t>
                      </a:r>
                      <a:endParaRPr lang="en-US" sz="2400" b="1" dirty="0">
                        <a:effectLst/>
                        <a:latin typeface="Times New Roman"/>
                        <a:ea typeface="Times New Roman"/>
                        <a:cs typeface="Angsana New"/>
                      </a:endParaRPr>
                    </a:p>
                  </a:txBody>
                  <a:tcPr marL="68580" marR="68580" marT="0" marB="0"/>
                </a:tc>
                <a:extLst>
                  <a:ext uri="{0D108BD9-81ED-4DB2-BD59-A6C34878D82A}">
                    <a16:rowId xmlns:a16="http://schemas.microsoft.com/office/drawing/2014/main" val="10007"/>
                  </a:ext>
                </a:extLst>
              </a:tr>
            </a:tbl>
          </a:graphicData>
        </a:graphic>
      </p:graphicFrame>
      <p:sp>
        <p:nvSpPr>
          <p:cNvPr id="4" name="Slide Number Placeholder 3"/>
          <p:cNvSpPr>
            <a:spLocks noGrp="1"/>
          </p:cNvSpPr>
          <p:nvPr>
            <p:ph type="sldNum" sz="quarter" idx="12"/>
          </p:nvPr>
        </p:nvSpPr>
        <p:spPr/>
        <p:txBody>
          <a:bodyPr/>
          <a:lstStyle/>
          <a:p>
            <a:fld id="{2BE5262B-218E-439F-9EAC-A62030B492D9}" type="slidenum">
              <a:rPr lang="en-US" smtClean="0"/>
              <a:pPr/>
              <a:t>24</a:t>
            </a:fld>
            <a:endParaRPr lang="en-US"/>
          </a:p>
        </p:txBody>
      </p:sp>
    </p:spTree>
    <p:extLst>
      <p:ext uri="{BB962C8B-B14F-4D97-AF65-F5344CB8AC3E}">
        <p14:creationId xmlns:p14="http://schemas.microsoft.com/office/powerpoint/2010/main" val="42104920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just"/>
            <a:r>
              <a:rPr lang="en-US" sz="3200" b="1" dirty="0"/>
              <a:t>Activity </a:t>
            </a:r>
            <a:r>
              <a:rPr lang="en-GB" sz="3200" b="1" dirty="0"/>
              <a:t>4:</a:t>
            </a:r>
            <a:r>
              <a:rPr lang="en-US" sz="3200" b="1" dirty="0"/>
              <a:t> Procurement and distribution of basic rice, legume seeds (for QDS production) and fertilizers </a:t>
            </a:r>
          </a:p>
        </p:txBody>
      </p:sp>
      <p:sp>
        <p:nvSpPr>
          <p:cNvPr id="3" name="Content Placeholder 2"/>
          <p:cNvSpPr>
            <a:spLocks noGrp="1"/>
          </p:cNvSpPr>
          <p:nvPr>
            <p:ph idx="1"/>
          </p:nvPr>
        </p:nvSpPr>
        <p:spPr/>
        <p:txBody>
          <a:bodyPr/>
          <a:lstStyle/>
          <a:p>
            <a:r>
              <a:rPr lang="en-US" dirty="0"/>
              <a:t>A total of 4,099 kg of basic rice seeds distributed</a:t>
            </a:r>
          </a:p>
          <a:p>
            <a:r>
              <a:rPr lang="en-US" dirty="0"/>
              <a:t>Total of 428 kg of improved (basic) seed of three types of legumes </a:t>
            </a:r>
          </a:p>
          <a:p>
            <a:pPr lvl="2"/>
            <a:r>
              <a:rPr lang="en-US" dirty="0"/>
              <a:t>chick pea, </a:t>
            </a:r>
          </a:p>
          <a:p>
            <a:pPr lvl="2"/>
            <a:r>
              <a:rPr lang="en-US" dirty="0"/>
              <a:t>green gram and </a:t>
            </a:r>
          </a:p>
          <a:p>
            <a:pPr lvl="2"/>
            <a:r>
              <a:rPr lang="en-US" dirty="0"/>
              <a:t>cow pea. </a:t>
            </a:r>
          </a:p>
        </p:txBody>
      </p:sp>
      <p:sp>
        <p:nvSpPr>
          <p:cNvPr id="4" name="Slide Number Placeholder 3"/>
          <p:cNvSpPr>
            <a:spLocks noGrp="1"/>
          </p:cNvSpPr>
          <p:nvPr>
            <p:ph type="sldNum" sz="quarter" idx="12"/>
          </p:nvPr>
        </p:nvSpPr>
        <p:spPr/>
        <p:txBody>
          <a:bodyPr/>
          <a:lstStyle/>
          <a:p>
            <a:fld id="{2BE5262B-218E-439F-9EAC-A62030B492D9}" type="slidenum">
              <a:rPr lang="en-US" smtClean="0"/>
              <a:pPr/>
              <a:t>25</a:t>
            </a:fld>
            <a:endParaRPr lang="en-US"/>
          </a:p>
        </p:txBody>
      </p:sp>
    </p:spTree>
    <p:extLst>
      <p:ext uri="{BB962C8B-B14F-4D97-AF65-F5344CB8AC3E}">
        <p14:creationId xmlns:p14="http://schemas.microsoft.com/office/powerpoint/2010/main" val="22463586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BE5262B-218E-439F-9EAC-A62030B492D9}" type="slidenum">
              <a:rPr lang="en-US" smtClean="0"/>
              <a:pPr/>
              <a:t>26</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069575940"/>
              </p:ext>
            </p:extLst>
          </p:nvPr>
        </p:nvGraphicFramePr>
        <p:xfrm>
          <a:off x="513044" y="1295398"/>
          <a:ext cx="8173757" cy="4787907"/>
        </p:xfrm>
        <a:graphic>
          <a:graphicData uri="http://schemas.openxmlformats.org/drawingml/2006/table">
            <a:tbl>
              <a:tblPr firstRow="1" firstCol="1" bandRow="1">
                <a:tableStyleId>{5C22544A-7EE6-4342-B048-85BDC9FD1C3A}</a:tableStyleId>
              </a:tblPr>
              <a:tblGrid>
                <a:gridCol w="1778815">
                  <a:extLst>
                    <a:ext uri="{9D8B030D-6E8A-4147-A177-3AD203B41FA5}">
                      <a16:colId xmlns:a16="http://schemas.microsoft.com/office/drawing/2014/main" val="20000"/>
                    </a:ext>
                  </a:extLst>
                </a:gridCol>
                <a:gridCol w="1623691">
                  <a:extLst>
                    <a:ext uri="{9D8B030D-6E8A-4147-A177-3AD203B41FA5}">
                      <a16:colId xmlns:a16="http://schemas.microsoft.com/office/drawing/2014/main" val="20001"/>
                    </a:ext>
                  </a:extLst>
                </a:gridCol>
                <a:gridCol w="1377741">
                  <a:extLst>
                    <a:ext uri="{9D8B030D-6E8A-4147-A177-3AD203B41FA5}">
                      <a16:colId xmlns:a16="http://schemas.microsoft.com/office/drawing/2014/main" val="20002"/>
                    </a:ext>
                  </a:extLst>
                </a:gridCol>
                <a:gridCol w="1132809">
                  <a:extLst>
                    <a:ext uri="{9D8B030D-6E8A-4147-A177-3AD203B41FA5}">
                      <a16:colId xmlns:a16="http://schemas.microsoft.com/office/drawing/2014/main" val="20003"/>
                    </a:ext>
                  </a:extLst>
                </a:gridCol>
                <a:gridCol w="1066659">
                  <a:extLst>
                    <a:ext uri="{9D8B030D-6E8A-4147-A177-3AD203B41FA5}">
                      <a16:colId xmlns:a16="http://schemas.microsoft.com/office/drawing/2014/main" val="20004"/>
                    </a:ext>
                  </a:extLst>
                </a:gridCol>
                <a:gridCol w="1194042">
                  <a:extLst>
                    <a:ext uri="{9D8B030D-6E8A-4147-A177-3AD203B41FA5}">
                      <a16:colId xmlns:a16="http://schemas.microsoft.com/office/drawing/2014/main" val="20005"/>
                    </a:ext>
                  </a:extLst>
                </a:gridCol>
              </a:tblGrid>
              <a:tr h="892660">
                <a:tc rowSpan="2">
                  <a:txBody>
                    <a:bodyPr/>
                    <a:lstStyle/>
                    <a:p>
                      <a:pPr marL="685800" marR="0" algn="ctr">
                        <a:spcBef>
                          <a:spcPts val="0"/>
                        </a:spcBef>
                        <a:spcAft>
                          <a:spcPts val="0"/>
                        </a:spcAft>
                      </a:pPr>
                      <a:r>
                        <a:rPr lang="en-US" sz="2000" dirty="0">
                          <a:effectLst/>
                        </a:rPr>
                        <a:t> </a:t>
                      </a:r>
                    </a:p>
                    <a:p>
                      <a:pPr marL="0" marR="0" algn="ctr">
                        <a:spcBef>
                          <a:spcPts val="0"/>
                        </a:spcBef>
                        <a:spcAft>
                          <a:spcPts val="0"/>
                        </a:spcAft>
                      </a:pPr>
                      <a:r>
                        <a:rPr lang="en-US" sz="2000" dirty="0">
                          <a:effectLst/>
                        </a:rPr>
                        <a:t>District</a:t>
                      </a:r>
                      <a:endParaRPr lang="en-US" sz="2000" dirty="0">
                        <a:effectLst/>
                        <a:latin typeface="Times New Roman"/>
                        <a:ea typeface="Times New Roman"/>
                        <a:cs typeface="Angsana New"/>
                      </a:endParaRPr>
                    </a:p>
                  </a:txBody>
                  <a:tcPr marL="68580" marR="68580" marT="0" marB="0" anchor="ctr"/>
                </a:tc>
                <a:tc gridSpan="5">
                  <a:txBody>
                    <a:bodyPr/>
                    <a:lstStyle/>
                    <a:p>
                      <a:pPr marL="685800" marR="0" algn="ctr">
                        <a:spcBef>
                          <a:spcPts val="0"/>
                        </a:spcBef>
                        <a:spcAft>
                          <a:spcPts val="0"/>
                        </a:spcAft>
                      </a:pPr>
                      <a:r>
                        <a:rPr lang="en-US" sz="2000" dirty="0">
                          <a:effectLst/>
                        </a:rPr>
                        <a:t> </a:t>
                      </a:r>
                    </a:p>
                    <a:p>
                      <a:pPr marL="685800" marR="0" algn="ctr">
                        <a:spcBef>
                          <a:spcPts val="0"/>
                        </a:spcBef>
                        <a:spcAft>
                          <a:spcPts val="0"/>
                        </a:spcAft>
                      </a:pPr>
                      <a:r>
                        <a:rPr lang="en-US" sz="2000" dirty="0">
                          <a:effectLst/>
                        </a:rPr>
                        <a:t>Types of seeds</a:t>
                      </a:r>
                      <a:endParaRPr lang="en-US" sz="2000" dirty="0">
                        <a:effectLst/>
                        <a:latin typeface="Times New Roman"/>
                        <a:ea typeface="Times New Roman"/>
                        <a:cs typeface="Angsana New"/>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338991">
                <a:tc vMerge="1">
                  <a:txBody>
                    <a:bodyPr/>
                    <a:lstStyle/>
                    <a:p>
                      <a:endParaRPr lang="en-US"/>
                    </a:p>
                  </a:txBody>
                  <a:tcPr/>
                </a:tc>
                <a:tc>
                  <a:txBody>
                    <a:bodyPr/>
                    <a:lstStyle/>
                    <a:p>
                      <a:pPr marL="0" marR="0" algn="ctr">
                        <a:spcBef>
                          <a:spcPts val="0"/>
                        </a:spcBef>
                        <a:spcAft>
                          <a:spcPts val="0"/>
                        </a:spcAft>
                      </a:pPr>
                      <a:r>
                        <a:rPr lang="en-US" sz="2000" dirty="0">
                          <a:effectLst/>
                        </a:rPr>
                        <a:t>SARO5</a:t>
                      </a:r>
                    </a:p>
                    <a:p>
                      <a:pPr marL="0" marR="0" algn="ctr">
                        <a:spcBef>
                          <a:spcPts val="0"/>
                        </a:spcBef>
                        <a:spcAft>
                          <a:spcPts val="0"/>
                        </a:spcAft>
                      </a:pPr>
                      <a:r>
                        <a:rPr lang="en-US" sz="2000" dirty="0">
                          <a:effectLst/>
                        </a:rPr>
                        <a:t>(TXD 306)</a:t>
                      </a:r>
                    </a:p>
                    <a:p>
                      <a:pPr marL="0" marR="0" algn="ctr">
                        <a:spcBef>
                          <a:spcPts val="0"/>
                        </a:spcBef>
                        <a:spcAft>
                          <a:spcPts val="0"/>
                        </a:spcAft>
                      </a:pPr>
                      <a:r>
                        <a:rPr lang="en-US" sz="2000" dirty="0">
                          <a:effectLst/>
                        </a:rPr>
                        <a:t>(kg)</a:t>
                      </a:r>
                      <a:endParaRPr lang="en-US" sz="2000"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dirty="0" err="1">
                          <a:effectLst/>
                        </a:rPr>
                        <a:t>Komboka</a:t>
                      </a:r>
                      <a:endParaRPr lang="en-US" sz="2000" dirty="0">
                        <a:effectLst/>
                      </a:endParaRPr>
                    </a:p>
                    <a:p>
                      <a:pPr marL="0" marR="0" algn="ctr">
                        <a:spcBef>
                          <a:spcPts val="0"/>
                        </a:spcBef>
                        <a:spcAft>
                          <a:spcPts val="0"/>
                        </a:spcAft>
                      </a:pPr>
                      <a:r>
                        <a:rPr lang="en-US" sz="2000" dirty="0">
                          <a:effectLst/>
                        </a:rPr>
                        <a:t>(kg)</a:t>
                      </a:r>
                      <a:endParaRPr lang="en-US" sz="2000"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dirty="0">
                          <a:effectLst/>
                        </a:rPr>
                        <a:t>SATO1</a:t>
                      </a:r>
                    </a:p>
                    <a:p>
                      <a:pPr marL="0" marR="0" algn="ctr">
                        <a:spcBef>
                          <a:spcPts val="0"/>
                        </a:spcBef>
                        <a:spcAft>
                          <a:spcPts val="0"/>
                        </a:spcAft>
                      </a:pPr>
                      <a:r>
                        <a:rPr lang="en-US" sz="2000" dirty="0">
                          <a:effectLst/>
                        </a:rPr>
                        <a:t>(kg)</a:t>
                      </a:r>
                      <a:endParaRPr lang="en-US" sz="2000"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dirty="0">
                          <a:effectLst/>
                        </a:rPr>
                        <a:t>SATO6</a:t>
                      </a:r>
                    </a:p>
                    <a:p>
                      <a:pPr marL="0" marR="0" algn="ctr">
                        <a:spcBef>
                          <a:spcPts val="0"/>
                        </a:spcBef>
                        <a:spcAft>
                          <a:spcPts val="0"/>
                        </a:spcAft>
                      </a:pPr>
                      <a:r>
                        <a:rPr lang="en-US" sz="2000" dirty="0">
                          <a:effectLst/>
                        </a:rPr>
                        <a:t>(kg)</a:t>
                      </a:r>
                      <a:endParaRPr lang="en-US" sz="2000"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dirty="0">
                          <a:effectLst/>
                        </a:rPr>
                        <a:t>TOTAL</a:t>
                      </a:r>
                    </a:p>
                    <a:p>
                      <a:pPr marL="0" marR="0" algn="ctr">
                        <a:spcBef>
                          <a:spcPts val="0"/>
                        </a:spcBef>
                        <a:spcAft>
                          <a:spcPts val="0"/>
                        </a:spcAft>
                      </a:pPr>
                      <a:r>
                        <a:rPr lang="en-US" sz="2000" dirty="0">
                          <a:effectLst/>
                        </a:rPr>
                        <a:t>(kg)</a:t>
                      </a:r>
                      <a:endParaRPr lang="en-US" sz="2000" dirty="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1"/>
                  </a:ext>
                </a:extLst>
              </a:tr>
              <a:tr h="486906">
                <a:tc>
                  <a:txBody>
                    <a:bodyPr/>
                    <a:lstStyle/>
                    <a:p>
                      <a:pPr marL="0" marR="0">
                        <a:spcBef>
                          <a:spcPts val="0"/>
                        </a:spcBef>
                        <a:spcAft>
                          <a:spcPts val="0"/>
                        </a:spcAft>
                      </a:pPr>
                      <a:r>
                        <a:rPr lang="en-US" sz="2000">
                          <a:effectLst/>
                        </a:rPr>
                        <a:t>Kilombero</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1,620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60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1,680</a:t>
                      </a:r>
                      <a:endParaRPr lang="en-US" sz="20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2"/>
                  </a:ext>
                </a:extLst>
              </a:tr>
              <a:tr h="486906">
                <a:tc>
                  <a:txBody>
                    <a:bodyPr/>
                    <a:lstStyle/>
                    <a:p>
                      <a:pPr marL="0" marR="0">
                        <a:spcBef>
                          <a:spcPts val="0"/>
                        </a:spcBef>
                        <a:spcAft>
                          <a:spcPts val="0"/>
                        </a:spcAft>
                      </a:pPr>
                      <a:r>
                        <a:rPr lang="en-US" sz="2000">
                          <a:effectLst/>
                        </a:rPr>
                        <a:t>Mbarali</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1,420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120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16</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16</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1,572</a:t>
                      </a:r>
                      <a:endParaRPr lang="en-US" sz="20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3"/>
                  </a:ext>
                </a:extLst>
              </a:tr>
              <a:tr h="486906">
                <a:tc>
                  <a:txBody>
                    <a:bodyPr/>
                    <a:lstStyle/>
                    <a:p>
                      <a:pPr marL="0" marR="0">
                        <a:spcBef>
                          <a:spcPts val="0"/>
                        </a:spcBef>
                        <a:spcAft>
                          <a:spcPts val="0"/>
                        </a:spcAft>
                      </a:pPr>
                      <a:r>
                        <a:rPr lang="en-US" sz="2000">
                          <a:effectLst/>
                        </a:rPr>
                        <a:t>Iringa Rural</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420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60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16</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16</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512</a:t>
                      </a:r>
                      <a:endParaRPr lang="en-US" sz="20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4"/>
                  </a:ext>
                </a:extLst>
              </a:tr>
              <a:tr h="486906">
                <a:tc>
                  <a:txBody>
                    <a:bodyPr/>
                    <a:lstStyle/>
                    <a:p>
                      <a:pPr marL="0" marR="0">
                        <a:spcBef>
                          <a:spcPts val="0"/>
                        </a:spcBef>
                        <a:spcAft>
                          <a:spcPts val="0"/>
                        </a:spcAft>
                      </a:pPr>
                      <a:r>
                        <a:rPr lang="en-US" sz="2000">
                          <a:effectLst/>
                        </a:rPr>
                        <a:t>Momba</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305</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dirty="0">
                          <a:effectLst/>
                        </a:rPr>
                        <a:t>30</a:t>
                      </a:r>
                      <a:endParaRPr lang="en-US" sz="2000"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0</a:t>
                      </a:r>
                      <a:endParaRPr lang="en-US" sz="20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a:effectLst/>
                        </a:rPr>
                        <a:t>335</a:t>
                      </a:r>
                      <a:endParaRPr lang="en-US" sz="20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5"/>
                  </a:ext>
                </a:extLst>
              </a:tr>
              <a:tr h="608632">
                <a:tc>
                  <a:txBody>
                    <a:bodyPr/>
                    <a:lstStyle/>
                    <a:p>
                      <a:pPr marL="0" marR="0" algn="ctr">
                        <a:spcBef>
                          <a:spcPts val="0"/>
                        </a:spcBef>
                        <a:spcAft>
                          <a:spcPts val="0"/>
                        </a:spcAft>
                      </a:pPr>
                      <a:r>
                        <a:rPr lang="en-US" sz="2000" b="1" dirty="0">
                          <a:effectLst/>
                        </a:rPr>
                        <a:t>Total (kg)</a:t>
                      </a:r>
                      <a:endParaRPr lang="en-US" sz="2000" b="1"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b="1" dirty="0">
                          <a:effectLst/>
                        </a:rPr>
                        <a:t>3,765</a:t>
                      </a:r>
                      <a:endParaRPr lang="en-US" sz="2000" b="1"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b="1" dirty="0">
                          <a:effectLst/>
                        </a:rPr>
                        <a:t>270</a:t>
                      </a:r>
                      <a:endParaRPr lang="en-US" sz="2000" b="1"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b="1" dirty="0">
                          <a:effectLst/>
                        </a:rPr>
                        <a:t>32</a:t>
                      </a:r>
                      <a:endParaRPr lang="en-US" sz="2000" b="1"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b="1" dirty="0">
                          <a:effectLst/>
                        </a:rPr>
                        <a:t>32</a:t>
                      </a:r>
                      <a:endParaRPr lang="en-US" sz="2000" b="1"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000" b="1" dirty="0">
                          <a:effectLst/>
                        </a:rPr>
                        <a:t>4,099</a:t>
                      </a:r>
                      <a:endParaRPr lang="en-US" sz="2000" b="1" dirty="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6"/>
                  </a:ext>
                </a:extLst>
              </a:tr>
            </a:tbl>
          </a:graphicData>
        </a:graphic>
      </p:graphicFrame>
      <p:sp>
        <p:nvSpPr>
          <p:cNvPr id="6" name="Rectangle 5"/>
          <p:cNvSpPr/>
          <p:nvPr/>
        </p:nvSpPr>
        <p:spPr>
          <a:xfrm>
            <a:off x="457200" y="473150"/>
            <a:ext cx="8915400" cy="523220"/>
          </a:xfrm>
          <a:prstGeom prst="rect">
            <a:avLst/>
          </a:prstGeom>
        </p:spPr>
        <p:txBody>
          <a:bodyPr wrap="square">
            <a:spAutoFit/>
          </a:bodyPr>
          <a:lstStyle/>
          <a:p>
            <a:pPr algn="just"/>
            <a:r>
              <a:rPr lang="en-US" sz="2800" b="1" dirty="0"/>
              <a:t>Quantity and types of rice seed distributed per district</a:t>
            </a:r>
            <a:endParaRPr lang="en-GB" sz="2800" b="1" dirty="0"/>
          </a:p>
        </p:txBody>
      </p:sp>
    </p:spTree>
    <p:extLst>
      <p:ext uri="{BB962C8B-B14F-4D97-AF65-F5344CB8AC3E}">
        <p14:creationId xmlns:p14="http://schemas.microsoft.com/office/powerpoint/2010/main" val="8244931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BE5262B-218E-439F-9EAC-A62030B492D9}" type="slidenum">
              <a:rPr lang="en-US" smtClean="0"/>
              <a:pPr/>
              <a:t>27</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947562356"/>
              </p:ext>
            </p:extLst>
          </p:nvPr>
        </p:nvGraphicFramePr>
        <p:xfrm>
          <a:off x="-1" y="860285"/>
          <a:ext cx="8382000" cy="5366936"/>
        </p:xfrm>
        <a:graphic>
          <a:graphicData uri="http://schemas.openxmlformats.org/drawingml/2006/table">
            <a:tbl>
              <a:tblPr firstRow="1" firstCol="1" bandRow="1">
                <a:tableStyleId>{5C22544A-7EE6-4342-B048-85BDC9FD1C3A}</a:tableStyleId>
              </a:tblPr>
              <a:tblGrid>
                <a:gridCol w="2526436">
                  <a:extLst>
                    <a:ext uri="{9D8B030D-6E8A-4147-A177-3AD203B41FA5}">
                      <a16:colId xmlns:a16="http://schemas.microsoft.com/office/drawing/2014/main" val="20000"/>
                    </a:ext>
                  </a:extLst>
                </a:gridCol>
                <a:gridCol w="1845996">
                  <a:extLst>
                    <a:ext uri="{9D8B030D-6E8A-4147-A177-3AD203B41FA5}">
                      <a16:colId xmlns:a16="http://schemas.microsoft.com/office/drawing/2014/main" val="20001"/>
                    </a:ext>
                  </a:extLst>
                </a:gridCol>
                <a:gridCol w="2004784">
                  <a:extLst>
                    <a:ext uri="{9D8B030D-6E8A-4147-A177-3AD203B41FA5}">
                      <a16:colId xmlns:a16="http://schemas.microsoft.com/office/drawing/2014/main" val="20002"/>
                    </a:ext>
                  </a:extLst>
                </a:gridCol>
                <a:gridCol w="2004784">
                  <a:extLst>
                    <a:ext uri="{9D8B030D-6E8A-4147-A177-3AD203B41FA5}">
                      <a16:colId xmlns:a16="http://schemas.microsoft.com/office/drawing/2014/main" val="20003"/>
                    </a:ext>
                  </a:extLst>
                </a:gridCol>
              </a:tblGrid>
              <a:tr h="728522">
                <a:tc rowSpan="2">
                  <a:txBody>
                    <a:bodyPr/>
                    <a:lstStyle/>
                    <a:p>
                      <a:pPr marL="0" marR="0" algn="ctr">
                        <a:spcBef>
                          <a:spcPts val="1200"/>
                        </a:spcBef>
                        <a:spcAft>
                          <a:spcPts val="0"/>
                        </a:spcAft>
                      </a:pPr>
                      <a:r>
                        <a:rPr lang="en-US" sz="2400" dirty="0">
                          <a:effectLst/>
                        </a:rPr>
                        <a:t>District</a:t>
                      </a:r>
                      <a:endParaRPr lang="en-US" sz="2400" dirty="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dirty="0">
                          <a:effectLst/>
                        </a:rPr>
                        <a:t>Chick peas</a:t>
                      </a:r>
                      <a:endParaRPr lang="en-US" sz="2400" dirty="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dirty="0">
                          <a:effectLst/>
                        </a:rPr>
                        <a:t>Green gram</a:t>
                      </a:r>
                      <a:endParaRPr lang="en-US" sz="2400" dirty="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dirty="0">
                          <a:effectLst/>
                        </a:rPr>
                        <a:t>Cow peas</a:t>
                      </a:r>
                      <a:endParaRPr lang="en-US" sz="2400" dirty="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0"/>
                  </a:ext>
                </a:extLst>
              </a:tr>
              <a:tr h="1232938">
                <a:tc vMerge="1">
                  <a:txBody>
                    <a:bodyPr/>
                    <a:lstStyle/>
                    <a:p>
                      <a:endParaRPr lang="en-US"/>
                    </a:p>
                  </a:txBody>
                  <a:tcPr/>
                </a:tc>
                <a:tc>
                  <a:txBody>
                    <a:bodyPr/>
                    <a:lstStyle/>
                    <a:p>
                      <a:pPr marL="0" marR="0" algn="ctr">
                        <a:spcBef>
                          <a:spcPts val="0"/>
                        </a:spcBef>
                        <a:spcAft>
                          <a:spcPts val="0"/>
                        </a:spcAft>
                      </a:pPr>
                      <a:r>
                        <a:rPr lang="en-US" sz="2400" dirty="0">
                          <a:effectLst/>
                        </a:rPr>
                        <a:t>Amount</a:t>
                      </a:r>
                    </a:p>
                    <a:p>
                      <a:pPr marL="0" marR="0" algn="ctr">
                        <a:spcBef>
                          <a:spcPts val="0"/>
                        </a:spcBef>
                        <a:spcAft>
                          <a:spcPts val="0"/>
                        </a:spcAft>
                      </a:pPr>
                      <a:r>
                        <a:rPr lang="en-US" sz="2400" dirty="0">
                          <a:effectLst/>
                        </a:rPr>
                        <a:t>(kg)</a:t>
                      </a:r>
                      <a:endParaRPr lang="en-US" sz="2400"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400">
                          <a:effectLst/>
                        </a:rPr>
                        <a:t>Amount</a:t>
                      </a:r>
                    </a:p>
                    <a:p>
                      <a:pPr marL="0" marR="0" algn="ctr">
                        <a:spcBef>
                          <a:spcPts val="0"/>
                        </a:spcBef>
                        <a:spcAft>
                          <a:spcPts val="0"/>
                        </a:spcAft>
                      </a:pPr>
                      <a:r>
                        <a:rPr lang="en-US" sz="2400">
                          <a:effectLst/>
                        </a:rPr>
                        <a:t>(kg)</a:t>
                      </a:r>
                      <a:endParaRPr lang="en-US" sz="24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2400" dirty="0">
                          <a:effectLst/>
                        </a:rPr>
                        <a:t>Amount</a:t>
                      </a:r>
                    </a:p>
                    <a:p>
                      <a:pPr marL="0" marR="0" algn="ctr">
                        <a:spcBef>
                          <a:spcPts val="0"/>
                        </a:spcBef>
                        <a:spcAft>
                          <a:spcPts val="0"/>
                        </a:spcAft>
                      </a:pPr>
                      <a:r>
                        <a:rPr lang="en-US" sz="2400" dirty="0">
                          <a:effectLst/>
                        </a:rPr>
                        <a:t>(kg)</a:t>
                      </a:r>
                      <a:endParaRPr lang="en-US" sz="2400" dirty="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1"/>
                  </a:ext>
                </a:extLst>
              </a:tr>
              <a:tr h="664254">
                <a:tc>
                  <a:txBody>
                    <a:bodyPr/>
                    <a:lstStyle/>
                    <a:p>
                      <a:pPr marL="0" marR="0" algn="just">
                        <a:spcBef>
                          <a:spcPts val="1200"/>
                        </a:spcBef>
                        <a:spcAft>
                          <a:spcPts val="0"/>
                        </a:spcAft>
                      </a:pPr>
                      <a:r>
                        <a:rPr lang="en-US" sz="2400">
                          <a:effectLst/>
                        </a:rPr>
                        <a:t>Iringa</a:t>
                      </a:r>
                      <a:endParaRPr lang="en-US" sz="2400">
                        <a:effectLst/>
                        <a:latin typeface="Times New Roman"/>
                        <a:ea typeface="Times New Roman"/>
                        <a:cs typeface="Angsana New"/>
                      </a:endParaRPr>
                    </a:p>
                  </a:txBody>
                  <a:tcPr marL="68580" marR="68580" marT="0" marB="0"/>
                </a:tc>
                <a:tc>
                  <a:txBody>
                    <a:bodyPr/>
                    <a:lstStyle/>
                    <a:p>
                      <a:pPr marL="0" marR="0" algn="ctr">
                        <a:spcBef>
                          <a:spcPts val="1200"/>
                        </a:spcBef>
                        <a:spcAft>
                          <a:spcPts val="0"/>
                        </a:spcAft>
                      </a:pPr>
                      <a:r>
                        <a:rPr lang="en-US" sz="2400">
                          <a:effectLst/>
                        </a:rPr>
                        <a:t>50</a:t>
                      </a:r>
                      <a:endParaRPr lang="en-US" sz="240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a:effectLst/>
                        </a:rPr>
                        <a:t>0</a:t>
                      </a:r>
                      <a:endParaRPr lang="en-US" sz="240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dirty="0">
                          <a:effectLst/>
                        </a:rPr>
                        <a:t>8</a:t>
                      </a:r>
                      <a:endParaRPr lang="en-US" sz="2400" dirty="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2"/>
                  </a:ext>
                </a:extLst>
              </a:tr>
              <a:tr h="748460">
                <a:tc>
                  <a:txBody>
                    <a:bodyPr/>
                    <a:lstStyle/>
                    <a:p>
                      <a:pPr marL="0" marR="0" algn="just">
                        <a:spcBef>
                          <a:spcPts val="1200"/>
                        </a:spcBef>
                        <a:spcAft>
                          <a:spcPts val="0"/>
                        </a:spcAft>
                      </a:pPr>
                      <a:r>
                        <a:rPr lang="en-US" sz="2400" dirty="0">
                          <a:effectLst/>
                        </a:rPr>
                        <a:t>Kilombero</a:t>
                      </a:r>
                      <a:endParaRPr lang="en-US" sz="2400" dirty="0">
                        <a:effectLst/>
                        <a:latin typeface="Times New Roman"/>
                        <a:ea typeface="Times New Roman"/>
                        <a:cs typeface="Angsana New"/>
                      </a:endParaRPr>
                    </a:p>
                  </a:txBody>
                  <a:tcPr marL="68580" marR="68580" marT="0" marB="0"/>
                </a:tc>
                <a:tc>
                  <a:txBody>
                    <a:bodyPr/>
                    <a:lstStyle/>
                    <a:p>
                      <a:pPr marL="0" marR="0" algn="ctr">
                        <a:spcBef>
                          <a:spcPts val="1200"/>
                        </a:spcBef>
                        <a:spcAft>
                          <a:spcPts val="0"/>
                        </a:spcAft>
                      </a:pPr>
                      <a:r>
                        <a:rPr lang="en-US" sz="2400">
                          <a:effectLst/>
                        </a:rPr>
                        <a:t>125</a:t>
                      </a:r>
                      <a:endParaRPr lang="en-US" sz="240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a:effectLst/>
                        </a:rPr>
                        <a:t>10</a:t>
                      </a:r>
                      <a:endParaRPr lang="en-US" sz="240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dirty="0">
                          <a:effectLst/>
                        </a:rPr>
                        <a:t>24</a:t>
                      </a:r>
                      <a:endParaRPr lang="en-US" sz="2400" dirty="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3"/>
                  </a:ext>
                </a:extLst>
              </a:tr>
              <a:tr h="664254">
                <a:tc>
                  <a:txBody>
                    <a:bodyPr/>
                    <a:lstStyle/>
                    <a:p>
                      <a:pPr marL="0" marR="0" algn="just">
                        <a:spcBef>
                          <a:spcPts val="1200"/>
                        </a:spcBef>
                        <a:spcAft>
                          <a:spcPts val="0"/>
                        </a:spcAft>
                      </a:pPr>
                      <a:r>
                        <a:rPr lang="en-US" sz="2400">
                          <a:effectLst/>
                        </a:rPr>
                        <a:t>Mbarali</a:t>
                      </a:r>
                      <a:endParaRPr lang="en-US" sz="2400">
                        <a:effectLst/>
                        <a:latin typeface="Times New Roman"/>
                        <a:ea typeface="Times New Roman"/>
                        <a:cs typeface="Angsana New"/>
                      </a:endParaRPr>
                    </a:p>
                  </a:txBody>
                  <a:tcPr marL="68580" marR="68580" marT="0" marB="0"/>
                </a:tc>
                <a:tc>
                  <a:txBody>
                    <a:bodyPr/>
                    <a:lstStyle/>
                    <a:p>
                      <a:pPr marL="0" marR="0" algn="ctr">
                        <a:spcBef>
                          <a:spcPts val="1200"/>
                        </a:spcBef>
                        <a:spcAft>
                          <a:spcPts val="0"/>
                        </a:spcAft>
                      </a:pPr>
                      <a:r>
                        <a:rPr lang="en-US" sz="2400">
                          <a:effectLst/>
                        </a:rPr>
                        <a:t>125</a:t>
                      </a:r>
                      <a:endParaRPr lang="en-US" sz="240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a:effectLst/>
                        </a:rPr>
                        <a:t>10</a:t>
                      </a:r>
                      <a:endParaRPr lang="en-US" sz="240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a:effectLst/>
                        </a:rPr>
                        <a:t>8</a:t>
                      </a:r>
                      <a:endParaRPr lang="en-US" sz="24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4"/>
                  </a:ext>
                </a:extLst>
              </a:tr>
              <a:tr h="664254">
                <a:tc>
                  <a:txBody>
                    <a:bodyPr/>
                    <a:lstStyle/>
                    <a:p>
                      <a:pPr marL="0" marR="0" algn="just">
                        <a:spcBef>
                          <a:spcPts val="1200"/>
                        </a:spcBef>
                        <a:spcAft>
                          <a:spcPts val="0"/>
                        </a:spcAft>
                      </a:pPr>
                      <a:r>
                        <a:rPr lang="en-US" sz="2400">
                          <a:effectLst/>
                        </a:rPr>
                        <a:t>Momba</a:t>
                      </a:r>
                      <a:endParaRPr lang="en-US" sz="2400">
                        <a:effectLst/>
                        <a:latin typeface="Times New Roman"/>
                        <a:ea typeface="Times New Roman"/>
                        <a:cs typeface="Angsana New"/>
                      </a:endParaRPr>
                    </a:p>
                  </a:txBody>
                  <a:tcPr marL="68580" marR="68580" marT="0" marB="0"/>
                </a:tc>
                <a:tc>
                  <a:txBody>
                    <a:bodyPr/>
                    <a:lstStyle/>
                    <a:p>
                      <a:pPr marL="0" marR="0" algn="ctr">
                        <a:spcBef>
                          <a:spcPts val="1200"/>
                        </a:spcBef>
                        <a:spcAft>
                          <a:spcPts val="0"/>
                        </a:spcAft>
                      </a:pPr>
                      <a:r>
                        <a:rPr lang="en-US" sz="2400">
                          <a:effectLst/>
                        </a:rPr>
                        <a:t>50</a:t>
                      </a:r>
                      <a:endParaRPr lang="en-US" sz="240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a:effectLst/>
                        </a:rPr>
                        <a:t>10</a:t>
                      </a:r>
                      <a:endParaRPr lang="en-US" sz="240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a:effectLst/>
                        </a:rPr>
                        <a:t>8</a:t>
                      </a:r>
                      <a:endParaRPr lang="en-US" sz="24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5"/>
                  </a:ext>
                </a:extLst>
              </a:tr>
              <a:tr h="664254">
                <a:tc>
                  <a:txBody>
                    <a:bodyPr/>
                    <a:lstStyle/>
                    <a:p>
                      <a:pPr marL="0" marR="0" algn="just">
                        <a:spcBef>
                          <a:spcPts val="1200"/>
                        </a:spcBef>
                        <a:spcAft>
                          <a:spcPts val="0"/>
                        </a:spcAft>
                      </a:pPr>
                      <a:r>
                        <a:rPr lang="en-US" sz="2400" b="1" dirty="0">
                          <a:effectLst/>
                        </a:rPr>
                        <a:t>Total</a:t>
                      </a:r>
                      <a:endParaRPr lang="en-US" sz="2400" b="1" dirty="0">
                        <a:effectLst/>
                        <a:latin typeface="Times New Roman"/>
                        <a:ea typeface="Times New Roman"/>
                        <a:cs typeface="Angsana New"/>
                      </a:endParaRPr>
                    </a:p>
                  </a:txBody>
                  <a:tcPr marL="68580" marR="68580" marT="0" marB="0"/>
                </a:tc>
                <a:tc>
                  <a:txBody>
                    <a:bodyPr/>
                    <a:lstStyle/>
                    <a:p>
                      <a:pPr marL="0" marR="0" algn="ctr">
                        <a:spcBef>
                          <a:spcPts val="1200"/>
                        </a:spcBef>
                        <a:spcAft>
                          <a:spcPts val="0"/>
                        </a:spcAft>
                      </a:pPr>
                      <a:r>
                        <a:rPr lang="en-US" sz="2400" b="1" dirty="0">
                          <a:effectLst/>
                        </a:rPr>
                        <a:t>350</a:t>
                      </a:r>
                      <a:endParaRPr lang="en-US" sz="2400" b="1" dirty="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b="1" dirty="0">
                          <a:effectLst/>
                        </a:rPr>
                        <a:t>30</a:t>
                      </a:r>
                      <a:endParaRPr lang="en-US" sz="2400" b="1" dirty="0">
                        <a:effectLst/>
                        <a:latin typeface="Times New Roman"/>
                        <a:ea typeface="Times New Roman"/>
                        <a:cs typeface="Angsana New"/>
                      </a:endParaRPr>
                    </a:p>
                  </a:txBody>
                  <a:tcPr marL="68580" marR="68580" marT="0" marB="0" anchor="ctr"/>
                </a:tc>
                <a:tc>
                  <a:txBody>
                    <a:bodyPr/>
                    <a:lstStyle/>
                    <a:p>
                      <a:pPr marL="0" marR="0" algn="ctr">
                        <a:spcBef>
                          <a:spcPts val="1200"/>
                        </a:spcBef>
                        <a:spcAft>
                          <a:spcPts val="0"/>
                        </a:spcAft>
                      </a:pPr>
                      <a:r>
                        <a:rPr lang="en-US" sz="2400" b="1" dirty="0">
                          <a:effectLst/>
                        </a:rPr>
                        <a:t>48</a:t>
                      </a:r>
                      <a:endParaRPr lang="en-US" sz="2400" b="1" dirty="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6"/>
                  </a:ext>
                </a:extLst>
              </a:tr>
            </a:tbl>
          </a:graphicData>
        </a:graphic>
      </p:graphicFrame>
      <p:sp>
        <p:nvSpPr>
          <p:cNvPr id="4" name="Rectangle 3"/>
          <p:cNvSpPr/>
          <p:nvPr/>
        </p:nvSpPr>
        <p:spPr>
          <a:xfrm>
            <a:off x="152400" y="152400"/>
            <a:ext cx="8991600" cy="707886"/>
          </a:xfrm>
          <a:prstGeom prst="rect">
            <a:avLst/>
          </a:prstGeom>
        </p:spPr>
        <p:txBody>
          <a:bodyPr wrap="square">
            <a:spAutoFit/>
          </a:bodyPr>
          <a:lstStyle/>
          <a:p>
            <a:r>
              <a:rPr lang="en-US" sz="2000" b="1" dirty="0"/>
              <a:t>Types and amount of improved seeds of legumes for QDS production in each district </a:t>
            </a:r>
            <a:endParaRPr lang="en-US" sz="2000" dirty="0"/>
          </a:p>
        </p:txBody>
      </p:sp>
    </p:spTree>
    <p:extLst>
      <p:ext uri="{BB962C8B-B14F-4D97-AF65-F5344CB8AC3E}">
        <p14:creationId xmlns:p14="http://schemas.microsoft.com/office/powerpoint/2010/main" val="33508819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BE5262B-218E-439F-9EAC-A62030B492D9}" type="slidenum">
              <a:rPr lang="en-US" smtClean="0"/>
              <a:pPr/>
              <a:t>28</a:t>
            </a:fld>
            <a:endParaRPr lang="en-US"/>
          </a:p>
        </p:txBody>
      </p:sp>
      <p:pic>
        <p:nvPicPr>
          <p:cNvPr id="3" name="Picture 1" descr="20171202_14323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4552" y="1219200"/>
            <a:ext cx="714212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762000" y="304800"/>
            <a:ext cx="7924800" cy="461665"/>
          </a:xfrm>
          <a:prstGeom prst="rect">
            <a:avLst/>
          </a:prstGeom>
          <a:noFill/>
        </p:spPr>
        <p:txBody>
          <a:bodyPr wrap="square" rtlCol="0">
            <a:spAutoFit/>
          </a:bodyPr>
          <a:lstStyle/>
          <a:p>
            <a:pPr algn="ctr"/>
            <a:r>
              <a:rPr lang="en-US" sz="2400" dirty="0"/>
              <a:t>Distribution of rice seeds in Momba</a:t>
            </a:r>
          </a:p>
        </p:txBody>
      </p:sp>
    </p:spTree>
    <p:extLst>
      <p:ext uri="{BB962C8B-B14F-4D97-AF65-F5344CB8AC3E}">
        <p14:creationId xmlns:p14="http://schemas.microsoft.com/office/powerpoint/2010/main" val="49135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458200" cy="1143000"/>
          </a:xfrm>
        </p:spPr>
        <p:txBody>
          <a:bodyPr>
            <a:noAutofit/>
          </a:bodyPr>
          <a:lstStyle/>
          <a:p>
            <a:br>
              <a:rPr lang="en-US" sz="2800" b="1" dirty="0"/>
            </a:br>
            <a:r>
              <a:rPr lang="en-US" sz="2800" b="1" dirty="0"/>
              <a:t>Number of farmers who received rice seed small packs</a:t>
            </a:r>
            <a:endParaRPr lang="en-GB" sz="2800" b="1" dirty="0"/>
          </a:p>
        </p:txBody>
      </p:sp>
      <p:sp>
        <p:nvSpPr>
          <p:cNvPr id="3" name="Slide Number Placeholder 2"/>
          <p:cNvSpPr>
            <a:spLocks noGrp="1"/>
          </p:cNvSpPr>
          <p:nvPr>
            <p:ph type="sldNum" sz="quarter" idx="12"/>
          </p:nvPr>
        </p:nvSpPr>
        <p:spPr/>
        <p:txBody>
          <a:bodyPr/>
          <a:lstStyle/>
          <a:p>
            <a:fld id="{2BE5262B-218E-439F-9EAC-A62030B492D9}" type="slidenum">
              <a:rPr lang="en-US" smtClean="0"/>
              <a:pPr/>
              <a:t>29</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14951722"/>
              </p:ext>
            </p:extLst>
          </p:nvPr>
        </p:nvGraphicFramePr>
        <p:xfrm>
          <a:off x="304799" y="1142999"/>
          <a:ext cx="8153402" cy="5410200"/>
        </p:xfrm>
        <a:graphic>
          <a:graphicData uri="http://schemas.openxmlformats.org/drawingml/2006/table">
            <a:tbl>
              <a:tblPr>
                <a:tableStyleId>{5C22544A-7EE6-4342-B048-85BDC9FD1C3A}</a:tableStyleId>
              </a:tblPr>
              <a:tblGrid>
                <a:gridCol w="2840777">
                  <a:extLst>
                    <a:ext uri="{9D8B030D-6E8A-4147-A177-3AD203B41FA5}">
                      <a16:colId xmlns:a16="http://schemas.microsoft.com/office/drawing/2014/main" val="20000"/>
                    </a:ext>
                  </a:extLst>
                </a:gridCol>
                <a:gridCol w="1770875">
                  <a:extLst>
                    <a:ext uri="{9D8B030D-6E8A-4147-A177-3AD203B41FA5}">
                      <a16:colId xmlns:a16="http://schemas.microsoft.com/office/drawing/2014/main" val="20001"/>
                    </a:ext>
                  </a:extLst>
                </a:gridCol>
                <a:gridCol w="1770875">
                  <a:extLst>
                    <a:ext uri="{9D8B030D-6E8A-4147-A177-3AD203B41FA5}">
                      <a16:colId xmlns:a16="http://schemas.microsoft.com/office/drawing/2014/main" val="20002"/>
                    </a:ext>
                  </a:extLst>
                </a:gridCol>
                <a:gridCol w="1770875">
                  <a:extLst>
                    <a:ext uri="{9D8B030D-6E8A-4147-A177-3AD203B41FA5}">
                      <a16:colId xmlns:a16="http://schemas.microsoft.com/office/drawing/2014/main" val="20003"/>
                    </a:ext>
                  </a:extLst>
                </a:gridCol>
              </a:tblGrid>
              <a:tr h="901700">
                <a:tc>
                  <a:txBody>
                    <a:bodyPr/>
                    <a:lstStyle/>
                    <a:p>
                      <a:pPr algn="ctr" fontAlgn="b">
                        <a:spcBef>
                          <a:spcPts val="0"/>
                        </a:spcBef>
                      </a:pPr>
                      <a:r>
                        <a:rPr lang="en-US" sz="2400" b="1" u="none" strike="noStrike" dirty="0">
                          <a:effectLst/>
                        </a:rPr>
                        <a:t>LOCATION</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MEN</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WOMEN</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TOTAL</a:t>
                      </a:r>
                      <a:endParaRPr lang="en-US" sz="24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901700">
                <a:tc>
                  <a:txBody>
                    <a:bodyPr/>
                    <a:lstStyle/>
                    <a:p>
                      <a:pPr algn="ctr" fontAlgn="b">
                        <a:spcBef>
                          <a:spcPts val="0"/>
                        </a:spcBef>
                      </a:pPr>
                      <a:r>
                        <a:rPr lang="en-US" sz="2400" u="none" strike="noStrike" dirty="0">
                          <a:effectLst/>
                        </a:rPr>
                        <a:t>KILOMBERO</a:t>
                      </a:r>
                      <a:endParaRPr lang="en-US" sz="2400" b="0" i="0" u="none" strike="noStrike" dirty="0">
                        <a:solidFill>
                          <a:srgbClr val="FF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2477</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i="0" u="none" strike="noStrike" dirty="0">
                          <a:solidFill>
                            <a:srgbClr val="000000"/>
                          </a:solidFill>
                          <a:effectLst/>
                          <a:latin typeface="Calibri"/>
                        </a:rPr>
                        <a:t>2086</a:t>
                      </a:r>
                    </a:p>
                  </a:txBody>
                  <a:tcPr marL="9525" marR="9525" marT="9525" marB="0" anchor="b"/>
                </a:tc>
                <a:tc>
                  <a:txBody>
                    <a:bodyPr/>
                    <a:lstStyle/>
                    <a:p>
                      <a:pPr algn="ctr" fontAlgn="b">
                        <a:spcBef>
                          <a:spcPts val="0"/>
                        </a:spcBef>
                      </a:pPr>
                      <a:r>
                        <a:rPr lang="en-US" sz="2400" u="none" strike="noStrike" dirty="0">
                          <a:effectLst/>
                        </a:rPr>
                        <a:t>4563</a:t>
                      </a:r>
                      <a:endParaRPr lang="en-US" sz="24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901700">
                <a:tc>
                  <a:txBody>
                    <a:bodyPr/>
                    <a:lstStyle/>
                    <a:p>
                      <a:pPr algn="ctr" fontAlgn="b">
                        <a:spcBef>
                          <a:spcPts val="0"/>
                        </a:spcBef>
                      </a:pPr>
                      <a:r>
                        <a:rPr lang="en-US" sz="2400" u="none" strike="noStrike">
                          <a:effectLst/>
                        </a:rPr>
                        <a:t>IRINGA RURAL</a:t>
                      </a:r>
                      <a:endParaRPr lang="en-US" sz="2400" b="0" i="0" u="none" strike="noStrike">
                        <a:solidFill>
                          <a:srgbClr val="FF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558</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0" i="0" u="none" strike="noStrike" dirty="0">
                          <a:solidFill>
                            <a:srgbClr val="000000"/>
                          </a:solidFill>
                          <a:effectLst/>
                          <a:latin typeface="Calibri"/>
                        </a:rPr>
                        <a:t>269</a:t>
                      </a:r>
                    </a:p>
                  </a:txBody>
                  <a:tcPr marL="9525" marR="9525" marT="9525" marB="0" anchor="b"/>
                </a:tc>
                <a:tc>
                  <a:txBody>
                    <a:bodyPr/>
                    <a:lstStyle/>
                    <a:p>
                      <a:pPr algn="ctr" fontAlgn="b">
                        <a:spcBef>
                          <a:spcPts val="0"/>
                        </a:spcBef>
                      </a:pPr>
                      <a:r>
                        <a:rPr lang="en-US" sz="2400" b="0" i="0" u="none" strike="noStrike" dirty="0">
                          <a:solidFill>
                            <a:srgbClr val="000000"/>
                          </a:solidFill>
                          <a:effectLst/>
                          <a:latin typeface="Calibri"/>
                        </a:rPr>
                        <a:t>827</a:t>
                      </a:r>
                    </a:p>
                  </a:txBody>
                  <a:tcPr marL="9525" marR="9525" marT="9525" marB="0" anchor="b"/>
                </a:tc>
                <a:extLst>
                  <a:ext uri="{0D108BD9-81ED-4DB2-BD59-A6C34878D82A}">
                    <a16:rowId xmlns:a16="http://schemas.microsoft.com/office/drawing/2014/main" val="10002"/>
                  </a:ext>
                </a:extLst>
              </a:tr>
              <a:tr h="901700">
                <a:tc>
                  <a:txBody>
                    <a:bodyPr/>
                    <a:lstStyle/>
                    <a:p>
                      <a:pPr algn="ctr" fontAlgn="b">
                        <a:spcBef>
                          <a:spcPts val="0"/>
                        </a:spcBef>
                      </a:pPr>
                      <a:r>
                        <a:rPr lang="en-US" sz="2400" u="none" strike="noStrike">
                          <a:effectLst/>
                        </a:rPr>
                        <a:t>MOMBA</a:t>
                      </a:r>
                      <a:endParaRPr lang="en-US" sz="2400" b="0" i="0" u="none" strike="noStrike">
                        <a:solidFill>
                          <a:srgbClr val="FF0000"/>
                        </a:solidFill>
                        <a:effectLst/>
                        <a:latin typeface="Calibri"/>
                      </a:endParaRPr>
                    </a:p>
                  </a:txBody>
                  <a:tcPr marL="9525" marR="9525" marT="9525" marB="0" anchor="b"/>
                </a:tc>
                <a:tc>
                  <a:txBody>
                    <a:bodyPr/>
                    <a:lstStyle/>
                    <a:p>
                      <a:pPr algn="ctr" fontAlgn="b">
                        <a:spcBef>
                          <a:spcPts val="0"/>
                        </a:spcBef>
                      </a:pPr>
                      <a:r>
                        <a:rPr lang="en-US" sz="2400" b="0" i="0" u="none" strike="noStrike" dirty="0">
                          <a:solidFill>
                            <a:srgbClr val="000000"/>
                          </a:solidFill>
                          <a:effectLst/>
                          <a:latin typeface="Calibri"/>
                        </a:rPr>
                        <a:t>8</a:t>
                      </a:r>
                    </a:p>
                  </a:txBody>
                  <a:tcPr marL="9525" marR="9525" marT="9525" marB="0" anchor="b"/>
                </a:tc>
                <a:tc>
                  <a:txBody>
                    <a:bodyPr/>
                    <a:lstStyle/>
                    <a:p>
                      <a:pPr algn="ctr" fontAlgn="b">
                        <a:spcBef>
                          <a:spcPts val="0"/>
                        </a:spcBef>
                      </a:pPr>
                      <a:r>
                        <a:rPr lang="en-US" sz="2400" b="0" i="0" u="none" strike="noStrike" dirty="0">
                          <a:solidFill>
                            <a:srgbClr val="000000"/>
                          </a:solidFill>
                          <a:effectLst/>
                          <a:latin typeface="Calibri"/>
                        </a:rPr>
                        <a:t>2</a:t>
                      </a:r>
                    </a:p>
                  </a:txBody>
                  <a:tcPr marL="9525" marR="9525" marT="9525" marB="0" anchor="b"/>
                </a:tc>
                <a:tc>
                  <a:txBody>
                    <a:bodyPr/>
                    <a:lstStyle/>
                    <a:p>
                      <a:pPr algn="ctr" fontAlgn="b">
                        <a:spcBef>
                          <a:spcPts val="0"/>
                        </a:spcBef>
                      </a:pPr>
                      <a:r>
                        <a:rPr lang="en-US" sz="2400" b="0" i="0" u="none" strike="noStrike" dirty="0">
                          <a:solidFill>
                            <a:srgbClr val="000000"/>
                          </a:solidFill>
                          <a:effectLst/>
                          <a:latin typeface="Calibri"/>
                        </a:rPr>
                        <a:t>10</a:t>
                      </a:r>
                    </a:p>
                  </a:txBody>
                  <a:tcPr marL="9525" marR="9525" marT="9525" marB="0" anchor="b"/>
                </a:tc>
                <a:extLst>
                  <a:ext uri="{0D108BD9-81ED-4DB2-BD59-A6C34878D82A}">
                    <a16:rowId xmlns:a16="http://schemas.microsoft.com/office/drawing/2014/main" val="10003"/>
                  </a:ext>
                </a:extLst>
              </a:tr>
              <a:tr h="901700">
                <a:tc>
                  <a:txBody>
                    <a:bodyPr/>
                    <a:lstStyle/>
                    <a:p>
                      <a:pPr algn="ctr" fontAlgn="b">
                        <a:spcBef>
                          <a:spcPts val="0"/>
                        </a:spcBef>
                      </a:pPr>
                      <a:r>
                        <a:rPr lang="en-US" sz="2400" u="none" strike="noStrike">
                          <a:effectLst/>
                        </a:rPr>
                        <a:t>MBARALI</a:t>
                      </a:r>
                      <a:endParaRPr lang="en-US" sz="2400" b="0" i="0" u="none" strike="noStrike">
                        <a:solidFill>
                          <a:srgbClr val="FF0000"/>
                        </a:solidFill>
                        <a:effectLst/>
                        <a:latin typeface="Calibri"/>
                      </a:endParaRPr>
                    </a:p>
                  </a:txBody>
                  <a:tcPr marL="9525" marR="9525" marT="9525" marB="0" anchor="b"/>
                </a:tc>
                <a:tc>
                  <a:txBody>
                    <a:bodyPr/>
                    <a:lstStyle/>
                    <a:p>
                      <a:pPr algn="ctr" fontAlgn="b">
                        <a:spcBef>
                          <a:spcPts val="0"/>
                        </a:spcBef>
                      </a:pPr>
                      <a:r>
                        <a:rPr lang="en-US" sz="2400" b="0" i="0" u="none" strike="noStrike" dirty="0">
                          <a:solidFill>
                            <a:srgbClr val="000000"/>
                          </a:solidFill>
                          <a:effectLst/>
                          <a:latin typeface="Calibri"/>
                        </a:rPr>
                        <a:t>1297</a:t>
                      </a:r>
                    </a:p>
                  </a:txBody>
                  <a:tcPr marL="9525" marR="9525" marT="9525" marB="0" anchor="b"/>
                </a:tc>
                <a:tc>
                  <a:txBody>
                    <a:bodyPr/>
                    <a:lstStyle/>
                    <a:p>
                      <a:pPr algn="ctr" fontAlgn="b">
                        <a:spcBef>
                          <a:spcPts val="0"/>
                        </a:spcBef>
                      </a:pPr>
                      <a:r>
                        <a:rPr lang="en-US" sz="2400" b="0" i="0" u="none" strike="noStrike" dirty="0">
                          <a:solidFill>
                            <a:srgbClr val="000000"/>
                          </a:solidFill>
                          <a:effectLst/>
                          <a:latin typeface="Calibri"/>
                        </a:rPr>
                        <a:t>915</a:t>
                      </a:r>
                    </a:p>
                  </a:txBody>
                  <a:tcPr marL="9525" marR="9525" marT="9525" marB="0" anchor="b"/>
                </a:tc>
                <a:tc>
                  <a:txBody>
                    <a:bodyPr/>
                    <a:lstStyle/>
                    <a:p>
                      <a:pPr algn="ctr" fontAlgn="b">
                        <a:spcBef>
                          <a:spcPts val="0"/>
                        </a:spcBef>
                      </a:pPr>
                      <a:r>
                        <a:rPr lang="en-US" sz="2400" b="0" i="0" u="none" strike="noStrike" dirty="0">
                          <a:solidFill>
                            <a:srgbClr val="000000"/>
                          </a:solidFill>
                          <a:effectLst/>
                          <a:latin typeface="Calibri"/>
                        </a:rPr>
                        <a:t>2212</a:t>
                      </a:r>
                    </a:p>
                  </a:txBody>
                  <a:tcPr marL="9525" marR="9525" marT="9525" marB="0" anchor="b"/>
                </a:tc>
                <a:extLst>
                  <a:ext uri="{0D108BD9-81ED-4DB2-BD59-A6C34878D82A}">
                    <a16:rowId xmlns:a16="http://schemas.microsoft.com/office/drawing/2014/main" val="10004"/>
                  </a:ext>
                </a:extLst>
              </a:tr>
              <a:tr h="901700">
                <a:tc>
                  <a:txBody>
                    <a:bodyPr/>
                    <a:lstStyle/>
                    <a:p>
                      <a:pPr algn="ctr" fontAlgn="b">
                        <a:spcBef>
                          <a:spcPts val="0"/>
                        </a:spcBef>
                      </a:pPr>
                      <a:r>
                        <a:rPr lang="en-US" sz="2400" b="1" u="none" strike="noStrike" dirty="0">
                          <a:effectLst/>
                        </a:rPr>
                        <a:t>TOTAL</a:t>
                      </a:r>
                      <a:endParaRPr lang="en-US" sz="2400" b="1" i="0" u="none" strike="noStrike" dirty="0">
                        <a:solidFill>
                          <a:srgbClr val="FF0000"/>
                        </a:solidFill>
                        <a:effectLst/>
                        <a:latin typeface="Calibri"/>
                      </a:endParaRPr>
                    </a:p>
                  </a:txBody>
                  <a:tcPr marL="9525" marR="9525" marT="9525" marB="0" anchor="b"/>
                </a:tc>
                <a:tc>
                  <a:txBody>
                    <a:bodyPr/>
                    <a:lstStyle/>
                    <a:p>
                      <a:pPr algn="ctr" fontAlgn="b">
                        <a:spcBef>
                          <a:spcPts val="0"/>
                        </a:spcBef>
                      </a:pPr>
                      <a:r>
                        <a:rPr lang="en-US" sz="2400" b="1" i="0" u="none" strike="noStrike" dirty="0">
                          <a:solidFill>
                            <a:schemeClr val="dk1"/>
                          </a:solidFill>
                          <a:effectLst/>
                          <a:latin typeface="+mn-lt"/>
                        </a:rPr>
                        <a:t>4340</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i="0" u="none" strike="noStrike" dirty="0">
                          <a:solidFill>
                            <a:srgbClr val="000000"/>
                          </a:solidFill>
                          <a:effectLst/>
                          <a:latin typeface="Calibri"/>
                        </a:rPr>
                        <a:t>3272</a:t>
                      </a:r>
                    </a:p>
                  </a:txBody>
                  <a:tcPr marL="9525" marR="9525" marT="9525" marB="0" anchor="b"/>
                </a:tc>
                <a:tc>
                  <a:txBody>
                    <a:bodyPr/>
                    <a:lstStyle/>
                    <a:p>
                      <a:pPr algn="ctr" fontAlgn="b">
                        <a:spcBef>
                          <a:spcPts val="0"/>
                        </a:spcBef>
                      </a:pPr>
                      <a:r>
                        <a:rPr lang="en-US" sz="2400" b="1" i="0" u="none" strike="noStrike" dirty="0">
                          <a:solidFill>
                            <a:schemeClr val="dk1"/>
                          </a:solidFill>
                          <a:effectLst/>
                          <a:latin typeface="+mn-lt"/>
                        </a:rPr>
                        <a:t>7612</a:t>
                      </a:r>
                      <a:endParaRPr lang="en-US" sz="24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180025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Technologies cont.</a:t>
            </a:r>
          </a:p>
        </p:txBody>
      </p:sp>
      <p:sp>
        <p:nvSpPr>
          <p:cNvPr id="3" name="Content Placeholder 2"/>
          <p:cNvSpPr>
            <a:spLocks noGrp="1"/>
          </p:cNvSpPr>
          <p:nvPr>
            <p:ph idx="1"/>
          </p:nvPr>
        </p:nvSpPr>
        <p:spPr>
          <a:xfrm>
            <a:off x="457200" y="1371600"/>
            <a:ext cx="8229600" cy="4754563"/>
          </a:xfrm>
        </p:spPr>
        <p:txBody>
          <a:bodyPr>
            <a:normAutofit lnSpcReduction="10000"/>
          </a:bodyPr>
          <a:lstStyle/>
          <a:p>
            <a:pPr marL="0" indent="0">
              <a:buNone/>
            </a:pPr>
            <a:r>
              <a:rPr lang="en-US" dirty="0"/>
              <a:t>4) Soil fertility and human nutrition improvement, and economic use of paddy fields by use of legumes in paddy fields, </a:t>
            </a:r>
            <a:endParaRPr lang="en-GB" dirty="0"/>
          </a:p>
          <a:p>
            <a:pPr marL="0" indent="0">
              <a:buNone/>
            </a:pPr>
            <a:r>
              <a:rPr lang="en-US" dirty="0"/>
              <a:t>5) Reduction of drudgery during rice planting by Introducing and promoting locally fabricated rice seeders and </a:t>
            </a:r>
            <a:endParaRPr lang="en-GB" dirty="0"/>
          </a:p>
          <a:p>
            <a:pPr marL="0" indent="0">
              <a:buNone/>
            </a:pPr>
            <a:r>
              <a:rPr lang="en-US" dirty="0"/>
              <a:t>6) Reduction of health hazards associated with spraying herbicides by introducing and promoting locally fabricated herbicides applicators. </a:t>
            </a:r>
            <a:endParaRPr lang="en-GB" dirty="0"/>
          </a:p>
          <a:p>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3</a:t>
            </a:fld>
            <a:endParaRPr lang="en-US"/>
          </a:p>
        </p:txBody>
      </p:sp>
    </p:spTree>
    <p:extLst>
      <p:ext uri="{BB962C8B-B14F-4D97-AF65-F5344CB8AC3E}">
        <p14:creationId xmlns:p14="http://schemas.microsoft.com/office/powerpoint/2010/main" val="20010480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BE5262B-218E-439F-9EAC-A62030B492D9}" type="slidenum">
              <a:rPr lang="en-US" smtClean="0"/>
              <a:pPr/>
              <a:t>30</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925633367"/>
              </p:ext>
            </p:extLst>
          </p:nvPr>
        </p:nvGraphicFramePr>
        <p:xfrm>
          <a:off x="228600" y="1219198"/>
          <a:ext cx="8610600" cy="5433908"/>
        </p:xfrm>
        <a:graphic>
          <a:graphicData uri="http://schemas.openxmlformats.org/drawingml/2006/table">
            <a:tbl>
              <a:tblPr firstRow="1" firstCol="1" bandRow="1">
                <a:tableStyleId>{5C22544A-7EE6-4342-B048-85BDC9FD1C3A}</a:tableStyleId>
              </a:tblPr>
              <a:tblGrid>
                <a:gridCol w="2841922">
                  <a:extLst>
                    <a:ext uri="{9D8B030D-6E8A-4147-A177-3AD203B41FA5}">
                      <a16:colId xmlns:a16="http://schemas.microsoft.com/office/drawing/2014/main" val="20000"/>
                    </a:ext>
                  </a:extLst>
                </a:gridCol>
                <a:gridCol w="2884339">
                  <a:extLst>
                    <a:ext uri="{9D8B030D-6E8A-4147-A177-3AD203B41FA5}">
                      <a16:colId xmlns:a16="http://schemas.microsoft.com/office/drawing/2014/main" val="20001"/>
                    </a:ext>
                  </a:extLst>
                </a:gridCol>
                <a:gridCol w="2884339">
                  <a:extLst>
                    <a:ext uri="{9D8B030D-6E8A-4147-A177-3AD203B41FA5}">
                      <a16:colId xmlns:a16="http://schemas.microsoft.com/office/drawing/2014/main" val="20002"/>
                    </a:ext>
                  </a:extLst>
                </a:gridCol>
              </a:tblGrid>
              <a:tr h="1134533">
                <a:tc rowSpan="2">
                  <a:txBody>
                    <a:bodyPr/>
                    <a:lstStyle/>
                    <a:p>
                      <a:pPr marL="0" marR="0">
                        <a:spcBef>
                          <a:spcPts val="0"/>
                        </a:spcBef>
                        <a:spcAft>
                          <a:spcPts val="0"/>
                        </a:spcAft>
                      </a:pPr>
                      <a:r>
                        <a:rPr lang="en-US" sz="3200" dirty="0">
                          <a:effectLst/>
                        </a:rPr>
                        <a:t>District</a:t>
                      </a:r>
                      <a:endParaRPr lang="en-US" sz="3200" dirty="0">
                        <a:effectLst/>
                        <a:latin typeface="Times New Roman"/>
                        <a:ea typeface="Times New Roman"/>
                        <a:cs typeface="Angsana New"/>
                      </a:endParaRPr>
                    </a:p>
                  </a:txBody>
                  <a:tcPr marL="68580" marR="68580" marT="0" marB="0" anchor="ctr"/>
                </a:tc>
                <a:tc gridSpan="2">
                  <a:txBody>
                    <a:bodyPr/>
                    <a:lstStyle/>
                    <a:p>
                      <a:pPr marL="0" marR="0" algn="ctr">
                        <a:spcBef>
                          <a:spcPts val="0"/>
                        </a:spcBef>
                        <a:spcAft>
                          <a:spcPts val="0"/>
                        </a:spcAft>
                      </a:pPr>
                      <a:r>
                        <a:rPr lang="en-US" sz="3200">
                          <a:effectLst/>
                        </a:rPr>
                        <a:t>Type  and Amount of fertilizer</a:t>
                      </a:r>
                    </a:p>
                    <a:p>
                      <a:pPr marL="0" marR="0" algn="ctr">
                        <a:spcBef>
                          <a:spcPts val="0"/>
                        </a:spcBef>
                        <a:spcAft>
                          <a:spcPts val="0"/>
                        </a:spcAft>
                      </a:pPr>
                      <a:r>
                        <a:rPr lang="en-US" sz="3200">
                          <a:effectLst/>
                        </a:rPr>
                        <a:t> </a:t>
                      </a:r>
                      <a:endParaRPr lang="en-US" sz="3200">
                        <a:effectLst/>
                        <a:latin typeface="Times New Roman"/>
                        <a:ea typeface="Times New Roman"/>
                        <a:cs typeface="Angsana New"/>
                      </a:endParaRPr>
                    </a:p>
                  </a:txBody>
                  <a:tcPr marL="68580" marR="68580" marT="0" marB="0" anchor="ctr"/>
                </a:tc>
                <a:tc hMerge="1">
                  <a:txBody>
                    <a:bodyPr/>
                    <a:lstStyle/>
                    <a:p>
                      <a:endParaRPr lang="en-US"/>
                    </a:p>
                  </a:txBody>
                  <a:tcPr/>
                </a:tc>
                <a:extLst>
                  <a:ext uri="{0D108BD9-81ED-4DB2-BD59-A6C34878D82A}">
                    <a16:rowId xmlns:a16="http://schemas.microsoft.com/office/drawing/2014/main" val="10000"/>
                  </a:ext>
                </a:extLst>
              </a:tr>
              <a:tr h="1134533">
                <a:tc vMerge="1">
                  <a:txBody>
                    <a:bodyPr/>
                    <a:lstStyle/>
                    <a:p>
                      <a:endParaRPr lang="en-US"/>
                    </a:p>
                  </a:txBody>
                  <a:tcPr/>
                </a:tc>
                <a:tc>
                  <a:txBody>
                    <a:bodyPr/>
                    <a:lstStyle/>
                    <a:p>
                      <a:pPr marL="0" marR="0" algn="ctr">
                        <a:spcBef>
                          <a:spcPts val="0"/>
                        </a:spcBef>
                        <a:spcAft>
                          <a:spcPts val="0"/>
                        </a:spcAft>
                      </a:pPr>
                      <a:r>
                        <a:rPr lang="en-US" sz="3200">
                          <a:effectLst/>
                        </a:rPr>
                        <a:t>Normal (prilled) urea (PU)</a:t>
                      </a:r>
                    </a:p>
                    <a:p>
                      <a:pPr marL="0" marR="0" algn="ctr">
                        <a:spcBef>
                          <a:spcPts val="0"/>
                        </a:spcBef>
                        <a:spcAft>
                          <a:spcPts val="0"/>
                        </a:spcAft>
                      </a:pPr>
                      <a:r>
                        <a:rPr lang="en-US" sz="3200">
                          <a:effectLst/>
                        </a:rPr>
                        <a:t>(kg)</a:t>
                      </a:r>
                      <a:endParaRPr lang="en-US" sz="32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3200">
                          <a:effectLst/>
                        </a:rPr>
                        <a:t>Urea super granules (USG)</a:t>
                      </a:r>
                    </a:p>
                    <a:p>
                      <a:pPr marL="0" marR="0" algn="ctr">
                        <a:spcBef>
                          <a:spcPts val="0"/>
                        </a:spcBef>
                        <a:spcAft>
                          <a:spcPts val="0"/>
                        </a:spcAft>
                      </a:pPr>
                      <a:r>
                        <a:rPr lang="en-US" sz="3200">
                          <a:effectLst/>
                        </a:rPr>
                        <a:t>(kg)</a:t>
                      </a:r>
                      <a:endParaRPr lang="en-US" sz="32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1"/>
                  </a:ext>
                </a:extLst>
              </a:tr>
              <a:tr h="567267">
                <a:tc>
                  <a:txBody>
                    <a:bodyPr/>
                    <a:lstStyle/>
                    <a:p>
                      <a:pPr marL="0" marR="0">
                        <a:spcBef>
                          <a:spcPts val="1200"/>
                        </a:spcBef>
                        <a:spcAft>
                          <a:spcPts val="0"/>
                        </a:spcAft>
                      </a:pPr>
                      <a:r>
                        <a:rPr lang="en-US" sz="3200">
                          <a:effectLst/>
                        </a:rPr>
                        <a:t>Iringa</a:t>
                      </a:r>
                      <a:endParaRPr lang="en-US" sz="32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3200">
                          <a:effectLst/>
                        </a:rPr>
                        <a:t>150</a:t>
                      </a:r>
                      <a:endParaRPr lang="en-US" sz="32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3200">
                          <a:effectLst/>
                        </a:rPr>
                        <a:t>120</a:t>
                      </a:r>
                      <a:endParaRPr lang="en-US" sz="32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2"/>
                  </a:ext>
                </a:extLst>
              </a:tr>
              <a:tr h="567267">
                <a:tc>
                  <a:txBody>
                    <a:bodyPr/>
                    <a:lstStyle/>
                    <a:p>
                      <a:pPr marL="0" marR="0">
                        <a:spcBef>
                          <a:spcPts val="1200"/>
                        </a:spcBef>
                        <a:spcAft>
                          <a:spcPts val="0"/>
                        </a:spcAft>
                      </a:pPr>
                      <a:r>
                        <a:rPr lang="en-US" sz="3200">
                          <a:effectLst/>
                        </a:rPr>
                        <a:t>Kilombero</a:t>
                      </a:r>
                      <a:endParaRPr lang="en-US" sz="32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3200">
                          <a:effectLst/>
                        </a:rPr>
                        <a:t>300</a:t>
                      </a:r>
                      <a:endParaRPr lang="en-US" sz="32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3200">
                          <a:effectLst/>
                        </a:rPr>
                        <a:t>0</a:t>
                      </a:r>
                      <a:endParaRPr lang="en-US" sz="32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3"/>
                  </a:ext>
                </a:extLst>
              </a:tr>
              <a:tr h="567267">
                <a:tc>
                  <a:txBody>
                    <a:bodyPr/>
                    <a:lstStyle/>
                    <a:p>
                      <a:pPr marL="0" marR="0">
                        <a:spcBef>
                          <a:spcPts val="1200"/>
                        </a:spcBef>
                        <a:spcAft>
                          <a:spcPts val="0"/>
                        </a:spcAft>
                      </a:pPr>
                      <a:r>
                        <a:rPr lang="en-US" sz="3200">
                          <a:effectLst/>
                        </a:rPr>
                        <a:t>Mbarali</a:t>
                      </a:r>
                      <a:endParaRPr lang="en-US" sz="32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3200">
                          <a:effectLst/>
                        </a:rPr>
                        <a:t>300</a:t>
                      </a:r>
                      <a:endParaRPr lang="en-US" sz="32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3200">
                          <a:effectLst/>
                        </a:rPr>
                        <a:t>240</a:t>
                      </a:r>
                      <a:endParaRPr lang="en-US" sz="32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4"/>
                  </a:ext>
                </a:extLst>
              </a:tr>
              <a:tr h="567267">
                <a:tc>
                  <a:txBody>
                    <a:bodyPr/>
                    <a:lstStyle/>
                    <a:p>
                      <a:pPr marL="0" marR="0">
                        <a:spcBef>
                          <a:spcPts val="1200"/>
                        </a:spcBef>
                        <a:spcAft>
                          <a:spcPts val="0"/>
                        </a:spcAft>
                      </a:pPr>
                      <a:r>
                        <a:rPr lang="en-US" sz="3200">
                          <a:effectLst/>
                        </a:rPr>
                        <a:t>Momba</a:t>
                      </a:r>
                      <a:endParaRPr lang="en-US" sz="32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3200">
                          <a:effectLst/>
                        </a:rPr>
                        <a:t>150</a:t>
                      </a:r>
                      <a:endParaRPr lang="en-US" sz="32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3200">
                          <a:effectLst/>
                        </a:rPr>
                        <a:t>0</a:t>
                      </a:r>
                      <a:endParaRPr lang="en-US" sz="32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5"/>
                  </a:ext>
                </a:extLst>
              </a:tr>
              <a:tr h="567267">
                <a:tc>
                  <a:txBody>
                    <a:bodyPr/>
                    <a:lstStyle/>
                    <a:p>
                      <a:pPr marL="0" marR="0">
                        <a:spcBef>
                          <a:spcPts val="1200"/>
                        </a:spcBef>
                        <a:spcAft>
                          <a:spcPts val="0"/>
                        </a:spcAft>
                      </a:pPr>
                      <a:r>
                        <a:rPr lang="en-US" sz="3200" b="1" dirty="0">
                          <a:effectLst/>
                        </a:rPr>
                        <a:t>Total</a:t>
                      </a:r>
                      <a:endParaRPr lang="en-US" sz="3200" b="1" dirty="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3200" b="1" dirty="0">
                          <a:effectLst/>
                        </a:rPr>
                        <a:t>900</a:t>
                      </a:r>
                      <a:endParaRPr lang="en-US" sz="3200" b="1"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3200" b="1" dirty="0">
                          <a:effectLst/>
                        </a:rPr>
                        <a:t>360</a:t>
                      </a:r>
                      <a:endParaRPr lang="en-US" sz="3200" b="1" dirty="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6"/>
                  </a:ext>
                </a:extLst>
              </a:tr>
            </a:tbl>
          </a:graphicData>
        </a:graphic>
      </p:graphicFrame>
      <p:sp>
        <p:nvSpPr>
          <p:cNvPr id="4" name="Rectangle 3"/>
          <p:cNvSpPr/>
          <p:nvPr/>
        </p:nvSpPr>
        <p:spPr>
          <a:xfrm>
            <a:off x="304800" y="304800"/>
            <a:ext cx="8382000" cy="954107"/>
          </a:xfrm>
          <a:prstGeom prst="rect">
            <a:avLst/>
          </a:prstGeom>
        </p:spPr>
        <p:txBody>
          <a:bodyPr wrap="square">
            <a:spAutoFit/>
          </a:bodyPr>
          <a:lstStyle/>
          <a:p>
            <a:r>
              <a:rPr lang="en-US" sz="2800" b="1" dirty="0"/>
              <a:t>Amount and types of fertilizers supplied to each district for mother demonstration plots</a:t>
            </a:r>
            <a:endParaRPr lang="en-US" sz="2800" dirty="0"/>
          </a:p>
        </p:txBody>
      </p:sp>
    </p:spTree>
    <p:extLst>
      <p:ext uri="{BB962C8B-B14F-4D97-AF65-F5344CB8AC3E}">
        <p14:creationId xmlns:p14="http://schemas.microsoft.com/office/powerpoint/2010/main" val="37178623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3" y="31845"/>
            <a:ext cx="8915400" cy="990600"/>
          </a:xfrm>
        </p:spPr>
        <p:txBody>
          <a:bodyPr>
            <a:noAutofit/>
          </a:bodyPr>
          <a:lstStyle/>
          <a:p>
            <a:pPr algn="l"/>
            <a:r>
              <a:rPr lang="en-US" sz="2000" b="1" dirty="0"/>
              <a:t>Activity 5: Conducting training workshop for validation and interpretation of soil analysis results, and variety identification</a:t>
            </a:r>
            <a:br>
              <a:rPr lang="en-US" sz="2000" b="1" dirty="0"/>
            </a:br>
            <a:r>
              <a:rPr lang="en-US" sz="2000" b="1" dirty="0"/>
              <a:t>Number and categories of attending stakeholders</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18112865"/>
              </p:ext>
            </p:extLst>
          </p:nvPr>
        </p:nvGraphicFramePr>
        <p:xfrm>
          <a:off x="76200" y="990601"/>
          <a:ext cx="9067800" cy="5867398"/>
        </p:xfrm>
        <a:graphic>
          <a:graphicData uri="http://schemas.openxmlformats.org/drawingml/2006/table">
            <a:tbl>
              <a:tblPr firstRow="1" firstCol="1" bandRow="1">
                <a:tableStyleId>{5C22544A-7EE6-4342-B048-85BDC9FD1C3A}</a:tableStyleId>
              </a:tblPr>
              <a:tblGrid>
                <a:gridCol w="3547055">
                  <a:extLst>
                    <a:ext uri="{9D8B030D-6E8A-4147-A177-3AD203B41FA5}">
                      <a16:colId xmlns:a16="http://schemas.microsoft.com/office/drawing/2014/main" val="20000"/>
                    </a:ext>
                  </a:extLst>
                </a:gridCol>
                <a:gridCol w="1238212">
                  <a:extLst>
                    <a:ext uri="{9D8B030D-6E8A-4147-A177-3AD203B41FA5}">
                      <a16:colId xmlns:a16="http://schemas.microsoft.com/office/drawing/2014/main" val="20001"/>
                    </a:ext>
                  </a:extLst>
                </a:gridCol>
                <a:gridCol w="4282533">
                  <a:extLst>
                    <a:ext uri="{9D8B030D-6E8A-4147-A177-3AD203B41FA5}">
                      <a16:colId xmlns:a16="http://schemas.microsoft.com/office/drawing/2014/main" val="20002"/>
                    </a:ext>
                  </a:extLst>
                </a:gridCol>
              </a:tblGrid>
              <a:tr h="639687">
                <a:tc>
                  <a:txBody>
                    <a:bodyPr/>
                    <a:lstStyle/>
                    <a:p>
                      <a:pPr marL="6350" marR="0">
                        <a:spcBef>
                          <a:spcPts val="0"/>
                        </a:spcBef>
                        <a:spcAft>
                          <a:spcPts val="0"/>
                        </a:spcAft>
                      </a:pPr>
                      <a:r>
                        <a:rPr lang="en-US" sz="1800" dirty="0">
                          <a:effectLst/>
                        </a:rPr>
                        <a:t>CATEGORY OF STAKEHOLDERS</a:t>
                      </a:r>
                      <a:endParaRPr lang="en-US" sz="1800" dirty="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1800">
                          <a:effectLst/>
                        </a:rPr>
                        <a:t>NUMBER</a:t>
                      </a:r>
                      <a:endParaRPr lang="en-US" sz="1800">
                        <a:effectLst/>
                        <a:latin typeface="Times New Roman"/>
                        <a:ea typeface="Times New Roman"/>
                        <a:cs typeface="Angsana New"/>
                      </a:endParaRPr>
                    </a:p>
                  </a:txBody>
                  <a:tcPr marL="68580" marR="68580" marT="0" marB="0" anchor="ctr"/>
                </a:tc>
                <a:tc>
                  <a:txBody>
                    <a:bodyPr/>
                    <a:lstStyle/>
                    <a:p>
                      <a:pPr marL="0" marR="0" algn="ctr">
                        <a:spcBef>
                          <a:spcPts val="0"/>
                        </a:spcBef>
                        <a:spcAft>
                          <a:spcPts val="0"/>
                        </a:spcAft>
                      </a:pPr>
                      <a:r>
                        <a:rPr lang="en-US" sz="1800">
                          <a:effectLst/>
                        </a:rPr>
                        <a:t>WORK STATION/SITE</a:t>
                      </a:r>
                      <a:endParaRPr lang="en-US" sz="180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0"/>
                  </a:ext>
                </a:extLst>
              </a:tr>
              <a:tr h="913946">
                <a:tc>
                  <a:txBody>
                    <a:bodyPr/>
                    <a:lstStyle/>
                    <a:p>
                      <a:pPr marL="6350" marR="0">
                        <a:spcBef>
                          <a:spcPts val="0"/>
                        </a:spcBef>
                        <a:spcAft>
                          <a:spcPts val="0"/>
                        </a:spcAft>
                      </a:pPr>
                      <a:r>
                        <a:rPr lang="en-US" sz="1800" dirty="0">
                          <a:effectLst/>
                        </a:rPr>
                        <a:t>DAICO’s &amp; TAICO’S </a:t>
                      </a:r>
                      <a:endParaRPr lang="en-US" sz="1800" dirty="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dirty="0">
                          <a:effectLst/>
                        </a:rPr>
                        <a:t>5</a:t>
                      </a:r>
                      <a:endParaRPr lang="en-US" sz="1800" dirty="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a:effectLst/>
                        </a:rPr>
                        <a:t>Ifakara Town Council, Momba district council, Iringa district council, Kilombero district council, Mbarali district council</a:t>
                      </a:r>
                      <a:endParaRPr lang="en-US" sz="18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1"/>
                  </a:ext>
                </a:extLst>
              </a:tr>
              <a:tr h="609298">
                <a:tc>
                  <a:txBody>
                    <a:bodyPr/>
                    <a:lstStyle/>
                    <a:p>
                      <a:pPr marL="6350" marR="0">
                        <a:spcBef>
                          <a:spcPts val="0"/>
                        </a:spcBef>
                        <a:spcAft>
                          <a:spcPts val="0"/>
                        </a:spcAft>
                      </a:pPr>
                      <a:r>
                        <a:rPr lang="en-US" sz="1800">
                          <a:effectLst/>
                        </a:rPr>
                        <a:t>Village Extension Officers (VAEOs)/Irrigation technicians</a:t>
                      </a:r>
                      <a:endParaRPr lang="en-US" sz="18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a:effectLst/>
                        </a:rPr>
                        <a:t>8</a:t>
                      </a:r>
                      <a:endParaRPr lang="en-US" sz="180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a:effectLst/>
                        </a:rPr>
                        <a:t>Mbarali, IringaUrban, Iringa Rural districts, Kilombero district</a:t>
                      </a:r>
                      <a:endParaRPr lang="en-US" sz="18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2"/>
                  </a:ext>
                </a:extLst>
              </a:tr>
              <a:tr h="314385">
                <a:tc>
                  <a:txBody>
                    <a:bodyPr/>
                    <a:lstStyle/>
                    <a:p>
                      <a:pPr marL="6350" marR="0">
                        <a:spcBef>
                          <a:spcPts val="0"/>
                        </a:spcBef>
                        <a:spcAft>
                          <a:spcPts val="0"/>
                        </a:spcAft>
                      </a:pPr>
                      <a:r>
                        <a:rPr lang="en-US" sz="1800">
                          <a:effectLst/>
                        </a:rPr>
                        <a:t>Lead farmers</a:t>
                      </a:r>
                      <a:endParaRPr lang="en-US" sz="18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a:effectLst/>
                        </a:rPr>
                        <a:t>8</a:t>
                      </a:r>
                      <a:endParaRPr lang="en-US" sz="180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a:effectLst/>
                        </a:rPr>
                        <a:t>Mbarali, Iringa, Momba, Kilombero districts</a:t>
                      </a:r>
                      <a:endParaRPr lang="en-US" sz="18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3"/>
                  </a:ext>
                </a:extLst>
              </a:tr>
              <a:tr h="314385">
                <a:tc>
                  <a:txBody>
                    <a:bodyPr/>
                    <a:lstStyle/>
                    <a:p>
                      <a:pPr marL="6350" marR="0">
                        <a:spcBef>
                          <a:spcPts val="0"/>
                        </a:spcBef>
                        <a:spcAft>
                          <a:spcPts val="0"/>
                        </a:spcAft>
                      </a:pPr>
                      <a:r>
                        <a:rPr lang="en-US" sz="1800">
                          <a:effectLst/>
                        </a:rPr>
                        <a:t>NAFAKA Staff</a:t>
                      </a:r>
                      <a:endParaRPr lang="en-US" sz="18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a:effectLst/>
                        </a:rPr>
                        <a:t>4</a:t>
                      </a:r>
                      <a:endParaRPr lang="en-US" sz="180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a:effectLst/>
                        </a:rPr>
                        <a:t>Mbarali, Momba, Iringa Rural districts</a:t>
                      </a:r>
                      <a:endParaRPr lang="en-US" sz="18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4"/>
                  </a:ext>
                </a:extLst>
              </a:tr>
              <a:tr h="609298">
                <a:tc>
                  <a:txBody>
                    <a:bodyPr/>
                    <a:lstStyle/>
                    <a:p>
                      <a:pPr marL="6350" marR="0">
                        <a:spcBef>
                          <a:spcPts val="0"/>
                        </a:spcBef>
                        <a:spcAft>
                          <a:spcPts val="0"/>
                        </a:spcAft>
                      </a:pPr>
                      <a:r>
                        <a:rPr lang="en-US" sz="1800">
                          <a:effectLst/>
                        </a:rPr>
                        <a:t>Project district Focal persons</a:t>
                      </a:r>
                      <a:endParaRPr lang="en-US" sz="18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a:effectLst/>
                        </a:rPr>
                        <a:t>4</a:t>
                      </a:r>
                      <a:endParaRPr lang="en-US" sz="180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dirty="0" err="1">
                          <a:effectLst/>
                        </a:rPr>
                        <a:t>Iringa</a:t>
                      </a:r>
                      <a:r>
                        <a:rPr lang="en-US" sz="1800" dirty="0">
                          <a:effectLst/>
                        </a:rPr>
                        <a:t>, Kilombero, </a:t>
                      </a:r>
                      <a:r>
                        <a:rPr lang="en-US" sz="1800" dirty="0" err="1">
                          <a:effectLst/>
                        </a:rPr>
                        <a:t>Mbarali</a:t>
                      </a:r>
                      <a:r>
                        <a:rPr lang="en-US" sz="1800" dirty="0">
                          <a:effectLst/>
                        </a:rPr>
                        <a:t>, Momba district offices</a:t>
                      </a:r>
                      <a:endParaRPr lang="en-US" sz="1800" dirty="0">
                        <a:effectLst/>
                        <a:latin typeface="Times New Roman"/>
                        <a:ea typeface="Times New Roman"/>
                        <a:cs typeface="Angsana New"/>
                      </a:endParaRPr>
                    </a:p>
                  </a:txBody>
                  <a:tcPr marL="68580" marR="68580" marT="0" marB="0"/>
                </a:tc>
                <a:extLst>
                  <a:ext uri="{0D108BD9-81ED-4DB2-BD59-A6C34878D82A}">
                    <a16:rowId xmlns:a16="http://schemas.microsoft.com/office/drawing/2014/main" val="10005"/>
                  </a:ext>
                </a:extLst>
              </a:tr>
              <a:tr h="314385">
                <a:tc>
                  <a:txBody>
                    <a:bodyPr/>
                    <a:lstStyle/>
                    <a:p>
                      <a:pPr marL="6350" marR="0">
                        <a:spcBef>
                          <a:spcPts val="0"/>
                        </a:spcBef>
                        <a:spcAft>
                          <a:spcPts val="0"/>
                        </a:spcAft>
                      </a:pPr>
                      <a:r>
                        <a:rPr lang="en-US" sz="1800">
                          <a:effectLst/>
                        </a:rPr>
                        <a:t>FIPS staff</a:t>
                      </a:r>
                      <a:endParaRPr lang="en-US" sz="18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a:effectLst/>
                        </a:rPr>
                        <a:t>1</a:t>
                      </a:r>
                      <a:endParaRPr lang="en-US" sz="180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a:effectLst/>
                        </a:rPr>
                        <a:t>Mbarali district</a:t>
                      </a:r>
                      <a:endParaRPr lang="en-US" sz="18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6"/>
                  </a:ext>
                </a:extLst>
              </a:tr>
              <a:tr h="913946">
                <a:tc>
                  <a:txBody>
                    <a:bodyPr/>
                    <a:lstStyle/>
                    <a:p>
                      <a:pPr marL="6350" marR="0">
                        <a:spcBef>
                          <a:spcPts val="0"/>
                        </a:spcBef>
                        <a:spcAft>
                          <a:spcPts val="0"/>
                        </a:spcAft>
                      </a:pPr>
                      <a:r>
                        <a:rPr lang="en-US" sz="1800">
                          <a:effectLst/>
                        </a:rPr>
                        <a:t>Rice researchers (Breeders, pathologists, agronomists, socio-economists, soil scientists)</a:t>
                      </a:r>
                      <a:endParaRPr lang="en-US" sz="18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a:effectLst/>
                        </a:rPr>
                        <a:t>4</a:t>
                      </a:r>
                      <a:endParaRPr lang="en-US" sz="180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a:effectLst/>
                        </a:rPr>
                        <a:t>ARI-Dakawa, ARI-KATRIN, ARI-Mlingano, ARI-Uyole</a:t>
                      </a:r>
                      <a:endParaRPr lang="en-US" sz="18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7"/>
                  </a:ext>
                </a:extLst>
              </a:tr>
              <a:tr h="609298">
                <a:tc>
                  <a:txBody>
                    <a:bodyPr/>
                    <a:lstStyle/>
                    <a:p>
                      <a:pPr marL="6350" marR="0">
                        <a:spcBef>
                          <a:spcPts val="0"/>
                        </a:spcBef>
                        <a:spcAft>
                          <a:spcPts val="0"/>
                        </a:spcAft>
                      </a:pPr>
                      <a:r>
                        <a:rPr lang="en-US" sz="1800">
                          <a:effectLst/>
                        </a:rPr>
                        <a:t>Agricultural input providers/ companies</a:t>
                      </a:r>
                      <a:endParaRPr lang="en-US" sz="18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a:effectLst/>
                        </a:rPr>
                        <a:t>5</a:t>
                      </a:r>
                      <a:endParaRPr lang="en-US" sz="180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dirty="0">
                          <a:effectLst/>
                        </a:rPr>
                        <a:t>YARA (T), GYPSUM-</a:t>
                      </a:r>
                      <a:r>
                        <a:rPr lang="en-US" sz="1800" dirty="0" err="1">
                          <a:effectLst/>
                        </a:rPr>
                        <a:t>Makanya</a:t>
                      </a:r>
                      <a:r>
                        <a:rPr lang="en-US" sz="1800" dirty="0">
                          <a:effectLst/>
                        </a:rPr>
                        <a:t>, ASA, </a:t>
                      </a:r>
                      <a:r>
                        <a:rPr lang="en-US" sz="1800" dirty="0" err="1">
                          <a:effectLst/>
                        </a:rPr>
                        <a:t>Chimala</a:t>
                      </a:r>
                      <a:r>
                        <a:rPr lang="en-US" sz="1800" dirty="0">
                          <a:effectLst/>
                        </a:rPr>
                        <a:t> Apex, Raphael</a:t>
                      </a:r>
                      <a:r>
                        <a:rPr lang="en-US" sz="1800" baseline="0" dirty="0">
                          <a:effectLst/>
                        </a:rPr>
                        <a:t> group Ltd</a:t>
                      </a:r>
                      <a:endParaRPr lang="en-US" sz="1800" dirty="0">
                        <a:effectLst/>
                        <a:latin typeface="Times New Roman"/>
                        <a:ea typeface="Times New Roman"/>
                        <a:cs typeface="Angsana New"/>
                      </a:endParaRPr>
                    </a:p>
                  </a:txBody>
                  <a:tcPr marL="68580" marR="68580" marT="0" marB="0"/>
                </a:tc>
                <a:extLst>
                  <a:ext uri="{0D108BD9-81ED-4DB2-BD59-A6C34878D82A}">
                    <a16:rowId xmlns:a16="http://schemas.microsoft.com/office/drawing/2014/main" val="10008"/>
                  </a:ext>
                </a:extLst>
              </a:tr>
              <a:tr h="314385">
                <a:tc>
                  <a:txBody>
                    <a:bodyPr/>
                    <a:lstStyle/>
                    <a:p>
                      <a:pPr marL="6350" marR="0">
                        <a:spcBef>
                          <a:spcPts val="0"/>
                        </a:spcBef>
                        <a:spcAft>
                          <a:spcPts val="0"/>
                        </a:spcAft>
                      </a:pPr>
                      <a:r>
                        <a:rPr lang="en-US" sz="1800">
                          <a:effectLst/>
                        </a:rPr>
                        <a:t>Seed certifiers</a:t>
                      </a:r>
                      <a:endParaRPr lang="en-US" sz="18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a:effectLst/>
                        </a:rPr>
                        <a:t>1</a:t>
                      </a:r>
                      <a:endParaRPr lang="en-US" sz="180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a:effectLst/>
                        </a:rPr>
                        <a:t>TOSCI-Njombe</a:t>
                      </a:r>
                      <a:endParaRPr lang="en-US" sz="18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9"/>
                  </a:ext>
                </a:extLst>
              </a:tr>
              <a:tr h="314385">
                <a:tc>
                  <a:txBody>
                    <a:bodyPr/>
                    <a:lstStyle/>
                    <a:p>
                      <a:pPr marL="463550" marR="0" algn="r">
                        <a:spcBef>
                          <a:spcPts val="0"/>
                        </a:spcBef>
                        <a:spcAft>
                          <a:spcPts val="0"/>
                        </a:spcAft>
                      </a:pPr>
                      <a:r>
                        <a:rPr lang="en-US" sz="1800">
                          <a:effectLst/>
                        </a:rPr>
                        <a:t>Subtotal</a:t>
                      </a:r>
                      <a:endParaRPr lang="en-US" sz="18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1800">
                          <a:effectLst/>
                        </a:rPr>
                        <a:t>40</a:t>
                      </a:r>
                      <a:endParaRPr lang="en-US" sz="1800">
                        <a:effectLst/>
                        <a:latin typeface="Times New Roman"/>
                        <a:ea typeface="Times New Roman"/>
                        <a:cs typeface="Angsana New"/>
                      </a:endParaRPr>
                    </a:p>
                  </a:txBody>
                  <a:tcPr marL="68580" marR="68580" marT="0" marB="0"/>
                </a:tc>
                <a:tc>
                  <a:txBody>
                    <a:bodyPr/>
                    <a:lstStyle/>
                    <a:p>
                      <a:pPr marL="0" marR="0">
                        <a:spcBef>
                          <a:spcPts val="0"/>
                        </a:spcBef>
                        <a:spcAft>
                          <a:spcPts val="0"/>
                        </a:spcAft>
                      </a:pPr>
                      <a:r>
                        <a:rPr lang="en-US" sz="1800" dirty="0">
                          <a:effectLst/>
                        </a:rPr>
                        <a:t> </a:t>
                      </a:r>
                      <a:endParaRPr lang="en-US" sz="1800" dirty="0">
                        <a:effectLst/>
                        <a:latin typeface="Times New Roman"/>
                        <a:ea typeface="Times New Roman"/>
                        <a:cs typeface="Angsana New"/>
                      </a:endParaRPr>
                    </a:p>
                  </a:txBody>
                  <a:tcPr marL="68580" marR="68580" marT="0" marB="0"/>
                </a:tc>
                <a:extLst>
                  <a:ext uri="{0D108BD9-81ED-4DB2-BD59-A6C34878D82A}">
                    <a16:rowId xmlns:a16="http://schemas.microsoft.com/office/drawing/2014/main" val="10010"/>
                  </a:ext>
                </a:extLst>
              </a:tr>
            </a:tbl>
          </a:graphicData>
        </a:graphic>
      </p:graphicFrame>
      <p:sp>
        <p:nvSpPr>
          <p:cNvPr id="4" name="Slide Number Placeholder 3"/>
          <p:cNvSpPr>
            <a:spLocks noGrp="1"/>
          </p:cNvSpPr>
          <p:nvPr>
            <p:ph type="sldNum" sz="quarter" idx="12"/>
          </p:nvPr>
        </p:nvSpPr>
        <p:spPr/>
        <p:txBody>
          <a:bodyPr/>
          <a:lstStyle/>
          <a:p>
            <a:fld id="{2BE5262B-218E-439F-9EAC-A62030B492D9}" type="slidenum">
              <a:rPr lang="en-US" smtClean="0"/>
              <a:pPr/>
              <a:t>31</a:t>
            </a:fld>
            <a:endParaRPr lang="en-US"/>
          </a:p>
        </p:txBody>
      </p:sp>
    </p:spTree>
    <p:extLst>
      <p:ext uri="{BB962C8B-B14F-4D97-AF65-F5344CB8AC3E}">
        <p14:creationId xmlns:p14="http://schemas.microsoft.com/office/powerpoint/2010/main" val="4297844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Workshop training cont</a:t>
            </a:r>
            <a:r>
              <a:rPr lang="en-US" dirty="0"/>
              <a:t>.</a:t>
            </a:r>
          </a:p>
        </p:txBody>
      </p:sp>
      <p:sp>
        <p:nvSpPr>
          <p:cNvPr id="3" name="Content Placeholder 2"/>
          <p:cNvSpPr>
            <a:spLocks noGrp="1"/>
          </p:cNvSpPr>
          <p:nvPr>
            <p:ph idx="1"/>
          </p:nvPr>
        </p:nvSpPr>
        <p:spPr/>
        <p:txBody>
          <a:bodyPr>
            <a:normAutofit fontScale="92500" lnSpcReduction="20000"/>
          </a:bodyPr>
          <a:lstStyle/>
          <a:p>
            <a:r>
              <a:rPr lang="en-US" dirty="0"/>
              <a:t>Training on;-</a:t>
            </a:r>
          </a:p>
          <a:p>
            <a:pPr lvl="1"/>
            <a:r>
              <a:rPr lang="en-US" dirty="0"/>
              <a:t> importance of soil analysis for fertilizer recommendation, </a:t>
            </a:r>
          </a:p>
          <a:p>
            <a:pPr lvl="1"/>
            <a:r>
              <a:rPr lang="en-US" dirty="0"/>
              <a:t>overview on how to analyze soils and to validate/interpret soil analysis results (including the pertinent cost),</a:t>
            </a:r>
          </a:p>
          <a:p>
            <a:pPr lvl="1"/>
            <a:r>
              <a:rPr lang="en-US" dirty="0"/>
              <a:t>overview on how to characterize and identify rice varieties, </a:t>
            </a:r>
          </a:p>
          <a:p>
            <a:pPr lvl="1"/>
            <a:r>
              <a:rPr lang="en-US" dirty="0"/>
              <a:t>availability and sustainability of good quality seeds, </a:t>
            </a:r>
          </a:p>
          <a:p>
            <a:pPr lvl="1"/>
            <a:r>
              <a:rPr lang="en-US" dirty="0"/>
              <a:t>availability and sustainability of gypsum, fertilizers for rice and their utilization and Seed certification process.</a:t>
            </a:r>
          </a:p>
        </p:txBody>
      </p:sp>
      <p:sp>
        <p:nvSpPr>
          <p:cNvPr id="4" name="Slide Number Placeholder 3"/>
          <p:cNvSpPr>
            <a:spLocks noGrp="1"/>
          </p:cNvSpPr>
          <p:nvPr>
            <p:ph type="sldNum" sz="quarter" idx="12"/>
          </p:nvPr>
        </p:nvSpPr>
        <p:spPr/>
        <p:txBody>
          <a:bodyPr/>
          <a:lstStyle/>
          <a:p>
            <a:fld id="{2BE5262B-218E-439F-9EAC-A62030B492D9}" type="slidenum">
              <a:rPr lang="en-US" smtClean="0"/>
              <a:pPr/>
              <a:t>32</a:t>
            </a:fld>
            <a:endParaRPr lang="en-US"/>
          </a:p>
        </p:txBody>
      </p:sp>
    </p:spTree>
    <p:extLst>
      <p:ext uri="{BB962C8B-B14F-4D97-AF65-F5344CB8AC3E}">
        <p14:creationId xmlns:p14="http://schemas.microsoft.com/office/powerpoint/2010/main" val="25962420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077200" cy="609600"/>
          </a:xfrm>
        </p:spPr>
        <p:txBody>
          <a:bodyPr>
            <a:noAutofit/>
          </a:bodyPr>
          <a:lstStyle/>
          <a:p>
            <a:r>
              <a:rPr lang="en-US" sz="2800" b="1" dirty="0"/>
              <a:t>Activity 6. FARMER FIELD DAYS</a:t>
            </a:r>
            <a:br>
              <a:rPr lang="en-US" sz="2800" b="1" dirty="0"/>
            </a:br>
            <a:br>
              <a:rPr lang="en-US" sz="2800" b="1" dirty="0"/>
            </a:br>
            <a:r>
              <a:rPr lang="en-US" sz="2800" b="1" dirty="0"/>
              <a:t>7 </a:t>
            </a:r>
            <a:r>
              <a:rPr lang="en-US" sz="2800" b="1" dirty="0" err="1"/>
              <a:t>Mbarali</a:t>
            </a:r>
            <a:r>
              <a:rPr lang="en-US" sz="2800" b="1" dirty="0"/>
              <a:t>, 2 Momba, 5 </a:t>
            </a:r>
            <a:r>
              <a:rPr lang="en-US" sz="2800" b="1" dirty="0" err="1"/>
              <a:t>Iringa</a:t>
            </a:r>
            <a:r>
              <a:rPr lang="en-US" sz="2800" b="1" dirty="0"/>
              <a:t> rural &amp; 3 Kilombero</a:t>
            </a:r>
            <a:br>
              <a:rPr lang="en-GB" sz="2800" dirty="0"/>
            </a:br>
            <a:endParaRPr lang="en-GB" sz="2800" dirty="0"/>
          </a:p>
        </p:txBody>
      </p:sp>
      <p:sp>
        <p:nvSpPr>
          <p:cNvPr id="3" name="Slide Number Placeholder 2"/>
          <p:cNvSpPr>
            <a:spLocks noGrp="1"/>
          </p:cNvSpPr>
          <p:nvPr>
            <p:ph type="sldNum" sz="quarter" idx="12"/>
          </p:nvPr>
        </p:nvSpPr>
        <p:spPr/>
        <p:txBody>
          <a:bodyPr/>
          <a:lstStyle/>
          <a:p>
            <a:fld id="{2BE5262B-218E-439F-9EAC-A62030B492D9}" type="slidenum">
              <a:rPr lang="en-US" smtClean="0"/>
              <a:pPr/>
              <a:t>33</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47113326"/>
              </p:ext>
            </p:extLst>
          </p:nvPr>
        </p:nvGraphicFramePr>
        <p:xfrm>
          <a:off x="304799" y="1219199"/>
          <a:ext cx="8229603" cy="5334000"/>
        </p:xfrm>
        <a:graphic>
          <a:graphicData uri="http://schemas.openxmlformats.org/drawingml/2006/table">
            <a:tbl>
              <a:tblPr>
                <a:tableStyleId>{5C22544A-7EE6-4342-B048-85BDC9FD1C3A}</a:tableStyleId>
              </a:tblPr>
              <a:tblGrid>
                <a:gridCol w="1948284">
                  <a:extLst>
                    <a:ext uri="{9D8B030D-6E8A-4147-A177-3AD203B41FA5}">
                      <a16:colId xmlns:a16="http://schemas.microsoft.com/office/drawing/2014/main" val="20000"/>
                    </a:ext>
                  </a:extLst>
                </a:gridCol>
                <a:gridCol w="1214515">
                  <a:extLst>
                    <a:ext uri="{9D8B030D-6E8A-4147-A177-3AD203B41FA5}">
                      <a16:colId xmlns:a16="http://schemas.microsoft.com/office/drawing/2014/main" val="20001"/>
                    </a:ext>
                  </a:extLst>
                </a:gridCol>
                <a:gridCol w="1214515">
                  <a:extLst>
                    <a:ext uri="{9D8B030D-6E8A-4147-A177-3AD203B41FA5}">
                      <a16:colId xmlns:a16="http://schemas.microsoft.com/office/drawing/2014/main" val="20002"/>
                    </a:ext>
                  </a:extLst>
                </a:gridCol>
                <a:gridCol w="1214515">
                  <a:extLst>
                    <a:ext uri="{9D8B030D-6E8A-4147-A177-3AD203B41FA5}">
                      <a16:colId xmlns:a16="http://schemas.microsoft.com/office/drawing/2014/main" val="20003"/>
                    </a:ext>
                  </a:extLst>
                </a:gridCol>
                <a:gridCol w="1395569">
                  <a:extLst>
                    <a:ext uri="{9D8B030D-6E8A-4147-A177-3AD203B41FA5}">
                      <a16:colId xmlns:a16="http://schemas.microsoft.com/office/drawing/2014/main" val="20004"/>
                    </a:ext>
                  </a:extLst>
                </a:gridCol>
                <a:gridCol w="1242205">
                  <a:extLst>
                    <a:ext uri="{9D8B030D-6E8A-4147-A177-3AD203B41FA5}">
                      <a16:colId xmlns:a16="http://schemas.microsoft.com/office/drawing/2014/main" val="20005"/>
                    </a:ext>
                  </a:extLst>
                </a:gridCol>
              </a:tblGrid>
              <a:tr h="889000">
                <a:tc>
                  <a:txBody>
                    <a:bodyPr/>
                    <a:lstStyle/>
                    <a:p>
                      <a:pPr algn="ctr" fontAlgn="b">
                        <a:spcBef>
                          <a:spcPts val="0"/>
                        </a:spcBef>
                      </a:pPr>
                      <a:r>
                        <a:rPr lang="en-US" sz="2400" b="1" u="none" strike="noStrike" dirty="0">
                          <a:effectLst/>
                        </a:rPr>
                        <a:t>LOCATION</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MEN</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WOMEN</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TOTAL</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TARGETED</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a:t>
                      </a:r>
                      <a:endParaRPr lang="en-US" sz="24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889000">
                <a:tc>
                  <a:txBody>
                    <a:bodyPr/>
                    <a:lstStyle/>
                    <a:p>
                      <a:pPr algn="ctr" fontAlgn="b">
                        <a:spcBef>
                          <a:spcPts val="0"/>
                        </a:spcBef>
                      </a:pPr>
                      <a:r>
                        <a:rPr lang="en-US" sz="2400" u="none" strike="noStrike" dirty="0">
                          <a:effectLst/>
                        </a:rPr>
                        <a:t>KILOMBERO</a:t>
                      </a:r>
                      <a:endParaRPr lang="en-US" sz="2400" b="0" i="0" u="none" strike="noStrike" dirty="0">
                        <a:solidFill>
                          <a:srgbClr val="FF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180</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114</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294</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500</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a:effectLst/>
                        </a:rPr>
                        <a:t>58.8</a:t>
                      </a:r>
                      <a:endParaRPr lang="en-US" sz="2400" b="1"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889000">
                <a:tc>
                  <a:txBody>
                    <a:bodyPr/>
                    <a:lstStyle/>
                    <a:p>
                      <a:pPr algn="ctr" fontAlgn="b">
                        <a:spcBef>
                          <a:spcPts val="0"/>
                        </a:spcBef>
                      </a:pPr>
                      <a:r>
                        <a:rPr lang="en-US" sz="2400" u="none" strike="noStrike">
                          <a:effectLst/>
                        </a:rPr>
                        <a:t>IRINGA RURAL</a:t>
                      </a:r>
                      <a:endParaRPr lang="en-US" sz="2400" b="0" i="0" u="none" strike="noStrike">
                        <a:solidFill>
                          <a:srgbClr val="FF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154</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53</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207</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500</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a:effectLst/>
                        </a:rPr>
                        <a:t>41.6</a:t>
                      </a:r>
                      <a:endParaRPr lang="en-US" sz="24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889000">
                <a:tc>
                  <a:txBody>
                    <a:bodyPr/>
                    <a:lstStyle/>
                    <a:p>
                      <a:pPr algn="ctr" fontAlgn="b">
                        <a:spcBef>
                          <a:spcPts val="0"/>
                        </a:spcBef>
                      </a:pPr>
                      <a:r>
                        <a:rPr lang="en-US" sz="2400" u="none" strike="noStrike">
                          <a:effectLst/>
                        </a:rPr>
                        <a:t>MOMBA</a:t>
                      </a:r>
                      <a:endParaRPr lang="en-US" sz="2400" b="0" i="0" u="none" strike="noStrike">
                        <a:solidFill>
                          <a:srgbClr val="FF0000"/>
                        </a:solidFill>
                        <a:effectLst/>
                        <a:latin typeface="Calibri"/>
                      </a:endParaRPr>
                    </a:p>
                  </a:txBody>
                  <a:tcPr marL="9525" marR="9525" marT="9525" marB="0" anchor="b"/>
                </a:tc>
                <a:tc>
                  <a:txBody>
                    <a:bodyPr/>
                    <a:lstStyle/>
                    <a:p>
                      <a:pPr algn="ctr" fontAlgn="b">
                        <a:spcBef>
                          <a:spcPts val="0"/>
                        </a:spcBef>
                      </a:pPr>
                      <a:r>
                        <a:rPr lang="en-US" sz="2400" u="none" strike="noStrike">
                          <a:effectLst/>
                        </a:rPr>
                        <a:t>73</a:t>
                      </a:r>
                      <a:endParaRPr lang="en-US" sz="2400" b="0" i="0" u="none" strike="noStrike">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24</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97</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500</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19.4</a:t>
                      </a:r>
                      <a:endParaRPr lang="en-US" sz="2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889000">
                <a:tc>
                  <a:txBody>
                    <a:bodyPr/>
                    <a:lstStyle/>
                    <a:p>
                      <a:pPr algn="ctr" fontAlgn="b">
                        <a:spcBef>
                          <a:spcPts val="0"/>
                        </a:spcBef>
                      </a:pPr>
                      <a:r>
                        <a:rPr lang="en-US" sz="2400" u="none" strike="noStrike">
                          <a:effectLst/>
                        </a:rPr>
                        <a:t>MBARALI</a:t>
                      </a:r>
                      <a:endParaRPr lang="en-US" sz="2400" b="0" i="0" u="none" strike="noStrike">
                        <a:solidFill>
                          <a:srgbClr val="FF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200</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a:effectLst/>
                        </a:rPr>
                        <a:t>106</a:t>
                      </a:r>
                      <a:endParaRPr lang="en-US" sz="2400" b="0" i="0" u="none" strike="noStrike">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306</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500</a:t>
                      </a:r>
                      <a:endParaRPr lang="en-US" sz="2400" b="0"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u="none" strike="noStrike" dirty="0">
                          <a:effectLst/>
                        </a:rPr>
                        <a:t>61.2</a:t>
                      </a:r>
                      <a:endParaRPr lang="en-US" sz="2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889000">
                <a:tc>
                  <a:txBody>
                    <a:bodyPr/>
                    <a:lstStyle/>
                    <a:p>
                      <a:pPr algn="ctr" fontAlgn="b">
                        <a:spcBef>
                          <a:spcPts val="0"/>
                        </a:spcBef>
                      </a:pPr>
                      <a:r>
                        <a:rPr lang="en-US" sz="2400" b="1" u="none" strike="noStrike" dirty="0">
                          <a:effectLst/>
                        </a:rPr>
                        <a:t>TOTAL</a:t>
                      </a:r>
                      <a:endParaRPr lang="en-US" sz="2400" b="1" i="0" u="none" strike="noStrike" dirty="0">
                        <a:solidFill>
                          <a:srgbClr val="FF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607</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297</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904</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2000</a:t>
                      </a:r>
                      <a:endParaRPr lang="en-US" sz="2400" b="1" i="0" u="none" strike="noStrike" dirty="0">
                        <a:solidFill>
                          <a:srgbClr val="000000"/>
                        </a:solidFill>
                        <a:effectLst/>
                        <a:latin typeface="Calibri"/>
                      </a:endParaRPr>
                    </a:p>
                  </a:txBody>
                  <a:tcPr marL="9525" marR="9525" marT="9525" marB="0" anchor="b"/>
                </a:tc>
                <a:tc>
                  <a:txBody>
                    <a:bodyPr/>
                    <a:lstStyle/>
                    <a:p>
                      <a:pPr algn="ctr" fontAlgn="b">
                        <a:spcBef>
                          <a:spcPts val="0"/>
                        </a:spcBef>
                      </a:pPr>
                      <a:r>
                        <a:rPr lang="en-US" sz="2400" b="1" u="none" strike="noStrike" dirty="0">
                          <a:effectLst/>
                        </a:rPr>
                        <a:t>45.2</a:t>
                      </a:r>
                      <a:endParaRPr lang="en-US" sz="24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840074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GB" sz="3200" b="1" dirty="0"/>
              <a:t>Field day cont.</a:t>
            </a:r>
          </a:p>
        </p:txBody>
      </p:sp>
      <p:sp>
        <p:nvSpPr>
          <p:cNvPr id="3" name="Content Placeholder 2"/>
          <p:cNvSpPr>
            <a:spLocks noGrp="1"/>
          </p:cNvSpPr>
          <p:nvPr>
            <p:ph idx="1"/>
          </p:nvPr>
        </p:nvSpPr>
        <p:spPr>
          <a:xfrm>
            <a:off x="457200" y="1066800"/>
            <a:ext cx="8229600" cy="5059363"/>
          </a:xfrm>
        </p:spPr>
        <p:txBody>
          <a:bodyPr>
            <a:normAutofit/>
          </a:bodyPr>
          <a:lstStyle/>
          <a:p>
            <a:r>
              <a:rPr lang="en-GB" dirty="0"/>
              <a:t>About 67.1 % men and 32.9 % women participated in the field day. </a:t>
            </a:r>
          </a:p>
          <a:p>
            <a:r>
              <a:rPr lang="en-GB" dirty="0"/>
              <a:t>Farmer field day events were broadcasted in media (TVs &amp; radio) in order to reach more people</a:t>
            </a:r>
          </a:p>
          <a:p>
            <a:r>
              <a:rPr lang="en-GB" dirty="0"/>
              <a:t>Field days activities are in progress (AWD &amp; legumes)</a:t>
            </a:r>
          </a:p>
        </p:txBody>
      </p:sp>
      <p:sp>
        <p:nvSpPr>
          <p:cNvPr id="4" name="Slide Number Placeholder 3"/>
          <p:cNvSpPr>
            <a:spLocks noGrp="1"/>
          </p:cNvSpPr>
          <p:nvPr>
            <p:ph type="sldNum" sz="quarter" idx="12"/>
          </p:nvPr>
        </p:nvSpPr>
        <p:spPr/>
        <p:txBody>
          <a:bodyPr/>
          <a:lstStyle/>
          <a:p>
            <a:fld id="{2BE5262B-218E-439F-9EAC-A62030B492D9}" type="slidenum">
              <a:rPr lang="en-US" smtClean="0"/>
              <a:pPr/>
              <a:t>34</a:t>
            </a:fld>
            <a:endParaRPr lang="en-US"/>
          </a:p>
        </p:txBody>
      </p:sp>
    </p:spTree>
    <p:extLst>
      <p:ext uri="{BB962C8B-B14F-4D97-AF65-F5344CB8AC3E}">
        <p14:creationId xmlns:p14="http://schemas.microsoft.com/office/powerpoint/2010/main" val="42074014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Farmer field day at </a:t>
            </a:r>
            <a:r>
              <a:rPr lang="en-US" dirty="0" err="1"/>
              <a:t>Mofu</a:t>
            </a:r>
            <a:r>
              <a:rPr lang="en-US" dirty="0"/>
              <a:t> village Kilombero</a:t>
            </a:r>
          </a:p>
        </p:txBody>
      </p:sp>
      <p:sp>
        <p:nvSpPr>
          <p:cNvPr id="4" name="Slide Number Placeholder 3"/>
          <p:cNvSpPr>
            <a:spLocks noGrp="1"/>
          </p:cNvSpPr>
          <p:nvPr>
            <p:ph type="sldNum" sz="quarter" idx="12"/>
          </p:nvPr>
        </p:nvSpPr>
        <p:spPr/>
        <p:txBody>
          <a:bodyPr/>
          <a:lstStyle/>
          <a:p>
            <a:fld id="{2BE5262B-218E-439F-9EAC-A62030B492D9}" type="slidenum">
              <a:rPr lang="en-US" smtClean="0"/>
              <a:pPr/>
              <a:t>35</a:t>
            </a:fld>
            <a:endParaRPr lang="en-US"/>
          </a:p>
        </p:txBody>
      </p:sp>
      <p:pic>
        <p:nvPicPr>
          <p:cNvPr id="5" name="Content Placeholder 4" descr="C:\Users\DR CHARLES\Pictures\2018-05\IMG_20180519_142217 (1).jpg"/>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609601" y="1600200"/>
            <a:ext cx="7391400" cy="4525963"/>
          </a:xfrm>
          <a:prstGeom prst="rect">
            <a:avLst/>
          </a:prstGeom>
          <a:noFill/>
          <a:ln>
            <a:noFill/>
          </a:ln>
        </p:spPr>
      </p:pic>
    </p:spTree>
    <p:extLst>
      <p:ext uri="{BB962C8B-B14F-4D97-AF65-F5344CB8AC3E}">
        <p14:creationId xmlns:p14="http://schemas.microsoft.com/office/powerpoint/2010/main" val="10520160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639762"/>
          </a:xfrm>
        </p:spPr>
        <p:txBody>
          <a:bodyPr>
            <a:normAutofit fontScale="90000"/>
          </a:bodyPr>
          <a:lstStyle/>
          <a:p>
            <a:pPr lvl="0"/>
            <a:r>
              <a:rPr lang="en-US" sz="3600" b="1" dirty="0"/>
              <a:t>Challenges, constraints and lessons learned</a:t>
            </a:r>
            <a:endParaRPr lang="en-GB" b="1" dirty="0"/>
          </a:p>
        </p:txBody>
      </p:sp>
      <p:sp>
        <p:nvSpPr>
          <p:cNvPr id="3" name="Content Placeholder 2"/>
          <p:cNvSpPr>
            <a:spLocks noGrp="1"/>
          </p:cNvSpPr>
          <p:nvPr>
            <p:ph idx="1"/>
          </p:nvPr>
        </p:nvSpPr>
        <p:spPr>
          <a:xfrm>
            <a:off x="457200" y="1219200"/>
            <a:ext cx="8229600" cy="4906963"/>
          </a:xfrm>
        </p:spPr>
        <p:txBody>
          <a:bodyPr>
            <a:normAutofit/>
          </a:bodyPr>
          <a:lstStyle/>
          <a:p>
            <a:pPr lvl="0"/>
            <a:r>
              <a:rPr lang="en-US" dirty="0"/>
              <a:t>Rainfall:</a:t>
            </a:r>
          </a:p>
          <a:p>
            <a:pPr lvl="1"/>
            <a:r>
              <a:rPr lang="en-US" dirty="0"/>
              <a:t>Delayed onset of rainfall in some of the sites</a:t>
            </a:r>
            <a:endParaRPr lang="en-GB" dirty="0"/>
          </a:p>
          <a:p>
            <a:pPr lvl="1"/>
            <a:r>
              <a:rPr lang="en-US" dirty="0"/>
              <a:t>Shortage of rainfall or dry spell</a:t>
            </a:r>
            <a:r>
              <a:rPr lang="en-GB" dirty="0"/>
              <a:t> (reduced number of baby demos)</a:t>
            </a:r>
          </a:p>
          <a:p>
            <a:pPr lvl="1"/>
            <a:r>
              <a:rPr lang="en-GB" dirty="0"/>
              <a:t>Destroyed road networks (Kilombero and Momba)</a:t>
            </a:r>
          </a:p>
          <a:p>
            <a:pPr lvl="1"/>
            <a:r>
              <a:rPr lang="en-GB" dirty="0"/>
              <a:t>Floods (some demos were washed out (Kilombero, </a:t>
            </a:r>
            <a:r>
              <a:rPr lang="en-GB" dirty="0" err="1"/>
              <a:t>Mbarali</a:t>
            </a:r>
            <a:r>
              <a:rPr lang="en-GB" dirty="0"/>
              <a:t>)</a:t>
            </a:r>
          </a:p>
          <a:p>
            <a:r>
              <a:rPr lang="en-GB" dirty="0"/>
              <a:t> Wild animals (Kilombero &amp; </a:t>
            </a:r>
            <a:r>
              <a:rPr lang="en-GB" dirty="0" err="1"/>
              <a:t>Iringa</a:t>
            </a:r>
            <a:r>
              <a:rPr lang="en-GB" dirty="0"/>
              <a:t> rural)</a:t>
            </a:r>
          </a:p>
          <a:p>
            <a:r>
              <a:rPr lang="en-GB" dirty="0"/>
              <a:t>Poor road network</a:t>
            </a:r>
          </a:p>
        </p:txBody>
      </p:sp>
      <p:sp>
        <p:nvSpPr>
          <p:cNvPr id="4" name="Slide Number Placeholder 3"/>
          <p:cNvSpPr>
            <a:spLocks noGrp="1"/>
          </p:cNvSpPr>
          <p:nvPr>
            <p:ph type="sldNum" sz="quarter" idx="12"/>
          </p:nvPr>
        </p:nvSpPr>
        <p:spPr/>
        <p:txBody>
          <a:bodyPr/>
          <a:lstStyle/>
          <a:p>
            <a:fld id="{2BE5262B-218E-439F-9EAC-A62030B492D9}" type="slidenum">
              <a:rPr lang="en-US" smtClean="0"/>
              <a:pPr/>
              <a:t>36</a:t>
            </a:fld>
            <a:endParaRPr lang="en-US"/>
          </a:p>
        </p:txBody>
      </p:sp>
    </p:spTree>
    <p:extLst>
      <p:ext uri="{BB962C8B-B14F-4D97-AF65-F5344CB8AC3E}">
        <p14:creationId xmlns:p14="http://schemas.microsoft.com/office/powerpoint/2010/main" val="42810839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Poor road network at </a:t>
            </a:r>
            <a:r>
              <a:rPr lang="en-US" dirty="0" err="1"/>
              <a:t>Mlomba</a:t>
            </a:r>
            <a:r>
              <a:rPr lang="en-US" dirty="0"/>
              <a:t> village, Momba</a:t>
            </a:r>
          </a:p>
        </p:txBody>
      </p:sp>
      <p:sp>
        <p:nvSpPr>
          <p:cNvPr id="4" name="Slide Number Placeholder 3"/>
          <p:cNvSpPr>
            <a:spLocks noGrp="1"/>
          </p:cNvSpPr>
          <p:nvPr>
            <p:ph type="sldNum" sz="quarter" idx="12"/>
          </p:nvPr>
        </p:nvSpPr>
        <p:spPr/>
        <p:txBody>
          <a:bodyPr/>
          <a:lstStyle/>
          <a:p>
            <a:fld id="{2BE5262B-218E-439F-9EAC-A62030B492D9}" type="slidenum">
              <a:rPr lang="en-US" smtClean="0"/>
              <a:pPr/>
              <a:t>37</a:t>
            </a:fld>
            <a:endParaRPr lang="en-US"/>
          </a:p>
        </p:txBody>
      </p:sp>
      <p:pic>
        <p:nvPicPr>
          <p:cNvPr id="5" name="Content Placeholder 4" descr="C:\Users\DR CHARLES\Pictures\2018-05\IMG_20180507_095057 (2).jpg"/>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972403" y="1676400"/>
            <a:ext cx="3505200" cy="4659573"/>
          </a:xfrm>
          <a:prstGeom prst="rect">
            <a:avLst/>
          </a:prstGeom>
          <a:noFill/>
          <a:ln>
            <a:noFill/>
          </a:ln>
        </p:spPr>
      </p:pic>
      <p:pic>
        <p:nvPicPr>
          <p:cNvPr id="6" name="Picture 5" descr="C:\Users\DR CHARLES\Pictures\2018-05\IMG_20180504_155032.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4495800" y="1676400"/>
            <a:ext cx="4038600" cy="4648200"/>
          </a:xfrm>
          <a:prstGeom prst="rect">
            <a:avLst/>
          </a:prstGeom>
          <a:noFill/>
          <a:ln>
            <a:noFill/>
          </a:ln>
        </p:spPr>
      </p:pic>
    </p:spTree>
    <p:extLst>
      <p:ext uri="{BB962C8B-B14F-4D97-AF65-F5344CB8AC3E}">
        <p14:creationId xmlns:p14="http://schemas.microsoft.com/office/powerpoint/2010/main" val="40482085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BE5262B-218E-439F-9EAC-A62030B492D9}" type="slidenum">
              <a:rPr lang="en-US" smtClean="0"/>
              <a:pPr/>
              <a:t>38</a:t>
            </a:fld>
            <a:endParaRPr lang="en-US"/>
          </a:p>
        </p:txBody>
      </p:sp>
      <p:pic>
        <p:nvPicPr>
          <p:cNvPr id="4" name="Picture 3" descr="C:\Users\DR CHARLES\Desktop\photo\IMG_20171214_112302.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533401" y="457200"/>
            <a:ext cx="7848600" cy="5943599"/>
          </a:xfrm>
          <a:prstGeom prst="rect">
            <a:avLst/>
          </a:prstGeom>
          <a:noFill/>
          <a:ln>
            <a:noFill/>
          </a:ln>
        </p:spPr>
      </p:pic>
    </p:spTree>
    <p:extLst>
      <p:ext uri="{BB962C8B-B14F-4D97-AF65-F5344CB8AC3E}">
        <p14:creationId xmlns:p14="http://schemas.microsoft.com/office/powerpoint/2010/main" val="37642930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BE5262B-218E-439F-9EAC-A62030B492D9}" type="slidenum">
              <a:rPr lang="en-US" smtClean="0"/>
              <a:pPr/>
              <a:t>39</a:t>
            </a:fld>
            <a:endParaRPr lang="en-US"/>
          </a:p>
        </p:txBody>
      </p:sp>
      <p:pic>
        <p:nvPicPr>
          <p:cNvPr id="3" name="Picture 2" descr="C:\Users\DR CHARLES\Desktop\photo\IMG_20171214_112208.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685800" y="457200"/>
            <a:ext cx="7696200" cy="5867400"/>
          </a:xfrm>
          <a:prstGeom prst="rect">
            <a:avLst/>
          </a:prstGeom>
          <a:noFill/>
          <a:ln>
            <a:noFill/>
          </a:ln>
        </p:spPr>
      </p:pic>
    </p:spTree>
    <p:extLst>
      <p:ext uri="{BB962C8B-B14F-4D97-AF65-F5344CB8AC3E}">
        <p14:creationId xmlns:p14="http://schemas.microsoft.com/office/powerpoint/2010/main" val="842284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r>
              <a:rPr lang="en-US" sz="3200" b="1" dirty="0"/>
              <a:t>The planned activities</a:t>
            </a:r>
            <a:br>
              <a:rPr lang="en-US" sz="3200" dirty="0"/>
            </a:br>
            <a:endParaRPr lang="en-GB" sz="3200" b="1" dirty="0"/>
          </a:p>
        </p:txBody>
      </p:sp>
      <p:sp>
        <p:nvSpPr>
          <p:cNvPr id="3" name="Content Placeholder 2"/>
          <p:cNvSpPr>
            <a:spLocks noGrp="1"/>
          </p:cNvSpPr>
          <p:nvPr>
            <p:ph idx="1"/>
          </p:nvPr>
        </p:nvSpPr>
        <p:spPr>
          <a:xfrm>
            <a:off x="457200" y="914400"/>
            <a:ext cx="8229600" cy="5211763"/>
          </a:xfrm>
        </p:spPr>
        <p:txBody>
          <a:bodyPr>
            <a:normAutofit lnSpcReduction="10000"/>
          </a:bodyPr>
          <a:lstStyle/>
          <a:p>
            <a:pPr lvl="0" algn="just"/>
            <a:r>
              <a:rPr lang="en-US" dirty="0"/>
              <a:t>Visiting target districts and villages to reconfirm previous and new sites </a:t>
            </a:r>
          </a:p>
          <a:p>
            <a:pPr lvl="0" algn="just"/>
            <a:r>
              <a:rPr lang="en-US" dirty="0"/>
              <a:t>Collecting soil samples and soil analysis for site characterization</a:t>
            </a:r>
            <a:endParaRPr lang="en-GB" dirty="0"/>
          </a:p>
          <a:p>
            <a:pPr lvl="0" algn="just"/>
            <a:r>
              <a:rPr lang="en-US" dirty="0"/>
              <a:t>Training of farmers on QDS production </a:t>
            </a:r>
          </a:p>
          <a:p>
            <a:pPr lvl="0" algn="just"/>
            <a:r>
              <a:rPr lang="en-US" dirty="0"/>
              <a:t>Procurement and distribution of basic seeds, gypsum and fertilizers</a:t>
            </a:r>
          </a:p>
          <a:p>
            <a:pPr algn="just"/>
            <a:r>
              <a:rPr lang="en-US" dirty="0"/>
              <a:t>Demonstration of the improved rice varieties (Komboka, TXD 306, SATO1 &amp; SATO6) and fertilizers (both basal and top dressing)</a:t>
            </a:r>
            <a:endParaRPr lang="en-GB" dirty="0"/>
          </a:p>
          <a:p>
            <a:pPr lvl="0" algn="just"/>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4</a:t>
            </a:fld>
            <a:endParaRPr lang="en-US"/>
          </a:p>
        </p:txBody>
      </p:sp>
    </p:spTree>
    <p:extLst>
      <p:ext uri="{BB962C8B-B14F-4D97-AF65-F5344CB8AC3E}">
        <p14:creationId xmlns:p14="http://schemas.microsoft.com/office/powerpoint/2010/main" val="19867439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563562"/>
          </a:xfrm>
        </p:spPr>
        <p:txBody>
          <a:bodyPr>
            <a:normAutofit fontScale="90000"/>
          </a:bodyPr>
          <a:lstStyle/>
          <a:p>
            <a:pPr lvl="0"/>
            <a:br>
              <a:rPr lang="en-US" sz="3100" dirty="0"/>
            </a:br>
            <a:r>
              <a:rPr lang="en-US" sz="3100" b="1" dirty="0"/>
              <a:t>Lessons learned</a:t>
            </a:r>
            <a:br>
              <a:rPr lang="en-GB" dirty="0"/>
            </a:br>
            <a:endParaRPr lang="en-GB" dirty="0"/>
          </a:p>
        </p:txBody>
      </p:sp>
      <p:sp>
        <p:nvSpPr>
          <p:cNvPr id="3" name="Content Placeholder 2"/>
          <p:cNvSpPr>
            <a:spLocks noGrp="1"/>
          </p:cNvSpPr>
          <p:nvPr>
            <p:ph idx="1"/>
          </p:nvPr>
        </p:nvSpPr>
        <p:spPr>
          <a:xfrm>
            <a:off x="457200" y="1066800"/>
            <a:ext cx="8229600" cy="5059363"/>
          </a:xfrm>
        </p:spPr>
        <p:txBody>
          <a:bodyPr>
            <a:normAutofit/>
          </a:bodyPr>
          <a:lstStyle/>
          <a:p>
            <a:pPr lvl="1">
              <a:buFont typeface="Wingdings" pitchFamily="2" charset="2"/>
              <a:buChar char="Ø"/>
            </a:pPr>
            <a:r>
              <a:rPr lang="en-GB" dirty="0"/>
              <a:t>Participation of farmer groups is necessary for wider dissemination of the technologies</a:t>
            </a:r>
          </a:p>
          <a:p>
            <a:pPr lvl="1">
              <a:buFont typeface="Wingdings" pitchFamily="2" charset="2"/>
              <a:buChar char="Ø"/>
            </a:pPr>
            <a:r>
              <a:rPr lang="en-GB" dirty="0"/>
              <a:t>Training of trainers make training more sustainable</a:t>
            </a:r>
          </a:p>
          <a:p>
            <a:pPr lvl="1">
              <a:buFont typeface="Wingdings" pitchFamily="2" charset="2"/>
              <a:buChar char="Ø"/>
            </a:pPr>
            <a:r>
              <a:rPr lang="en-GB" dirty="0"/>
              <a:t>Involving Local government and other stakeholders in technology dissemination strengthen research – extension linkages</a:t>
            </a:r>
          </a:p>
        </p:txBody>
      </p:sp>
      <p:sp>
        <p:nvSpPr>
          <p:cNvPr id="4" name="Slide Number Placeholder 3"/>
          <p:cNvSpPr>
            <a:spLocks noGrp="1"/>
          </p:cNvSpPr>
          <p:nvPr>
            <p:ph type="sldNum" sz="quarter" idx="12"/>
          </p:nvPr>
        </p:nvSpPr>
        <p:spPr/>
        <p:txBody>
          <a:bodyPr/>
          <a:lstStyle/>
          <a:p>
            <a:fld id="{2BE5262B-218E-439F-9EAC-A62030B492D9}" type="slidenum">
              <a:rPr lang="en-US" smtClean="0"/>
              <a:pPr/>
              <a:t>40</a:t>
            </a:fld>
            <a:endParaRPr lang="en-US"/>
          </a:p>
        </p:txBody>
      </p:sp>
    </p:spTree>
    <p:extLst>
      <p:ext uri="{BB962C8B-B14F-4D97-AF65-F5344CB8AC3E}">
        <p14:creationId xmlns:p14="http://schemas.microsoft.com/office/powerpoint/2010/main" val="11140481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715962"/>
          </a:xfrm>
        </p:spPr>
        <p:txBody>
          <a:bodyPr>
            <a:normAutofit/>
          </a:bodyPr>
          <a:lstStyle/>
          <a:p>
            <a:r>
              <a:rPr lang="en-GB" sz="3200" b="1" dirty="0"/>
              <a:t>Lessons cont.</a:t>
            </a:r>
          </a:p>
        </p:txBody>
      </p:sp>
      <p:sp>
        <p:nvSpPr>
          <p:cNvPr id="3" name="Content Placeholder 2"/>
          <p:cNvSpPr>
            <a:spLocks noGrp="1"/>
          </p:cNvSpPr>
          <p:nvPr>
            <p:ph idx="1"/>
          </p:nvPr>
        </p:nvSpPr>
        <p:spPr/>
        <p:txBody>
          <a:bodyPr>
            <a:normAutofit/>
          </a:bodyPr>
          <a:lstStyle/>
          <a:p>
            <a:pPr lvl="1">
              <a:buFont typeface="Wingdings" pitchFamily="2" charset="2"/>
              <a:buChar char="Ø"/>
            </a:pPr>
            <a:r>
              <a:rPr lang="en-GB" dirty="0"/>
              <a:t>Farmers learn more when classroom training is combined with field training</a:t>
            </a:r>
          </a:p>
          <a:p>
            <a:pPr lvl="1">
              <a:buFont typeface="Wingdings" pitchFamily="2" charset="2"/>
              <a:buChar char="Ø"/>
            </a:pPr>
            <a:r>
              <a:rPr lang="en-US" dirty="0"/>
              <a:t>Farmers could improve rice productivity even more by analyzing soils of their particular fields for their fertility status prior to planting (Soil analysis will enable them understand properties of their fields and consequently use fertilizers judiciously). </a:t>
            </a:r>
            <a:endParaRPr lang="en-GB" dirty="0"/>
          </a:p>
          <a:p>
            <a:pPr lvl="1">
              <a:buFont typeface="Wingdings" pitchFamily="2" charset="2"/>
              <a:buChar char="Ø"/>
            </a:pPr>
            <a:endParaRPr lang="en-US"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41</a:t>
            </a:fld>
            <a:endParaRPr lang="en-US"/>
          </a:p>
        </p:txBody>
      </p:sp>
    </p:spTree>
    <p:extLst>
      <p:ext uri="{BB962C8B-B14F-4D97-AF65-F5344CB8AC3E}">
        <p14:creationId xmlns:p14="http://schemas.microsoft.com/office/powerpoint/2010/main" val="1189596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Scaling strategies</a:t>
            </a:r>
          </a:p>
        </p:txBody>
      </p:sp>
      <p:sp>
        <p:nvSpPr>
          <p:cNvPr id="3" name="Content Placeholder 2"/>
          <p:cNvSpPr>
            <a:spLocks noGrp="1"/>
          </p:cNvSpPr>
          <p:nvPr>
            <p:ph idx="1"/>
          </p:nvPr>
        </p:nvSpPr>
        <p:spPr/>
        <p:txBody>
          <a:bodyPr>
            <a:normAutofit/>
          </a:bodyPr>
          <a:lstStyle/>
          <a:p>
            <a:r>
              <a:rPr lang="en-GB" dirty="0"/>
              <a:t>To sustain availability of improved seeds by training more farmers on QDS production</a:t>
            </a:r>
          </a:p>
          <a:p>
            <a:r>
              <a:rPr lang="en-GB" dirty="0"/>
              <a:t>To extend the technologies to more farmers by increasing the number of VBAAs and provide necessary facilitation for their work</a:t>
            </a:r>
          </a:p>
          <a:p>
            <a:r>
              <a:rPr lang="en-GB" dirty="0"/>
              <a:t>To strengthen linkages of farmers with agro-dealers and other agricultural extension service providers </a:t>
            </a:r>
          </a:p>
          <a:p>
            <a:endParaRPr lang="en-GB" dirty="0"/>
          </a:p>
          <a:p>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42</a:t>
            </a:fld>
            <a:endParaRPr lang="en-US"/>
          </a:p>
        </p:txBody>
      </p:sp>
    </p:spTree>
    <p:extLst>
      <p:ext uri="{BB962C8B-B14F-4D97-AF65-F5344CB8AC3E}">
        <p14:creationId xmlns:p14="http://schemas.microsoft.com/office/powerpoint/2010/main" val="5031269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Acknowledgement</a:t>
            </a:r>
          </a:p>
        </p:txBody>
      </p:sp>
      <p:sp>
        <p:nvSpPr>
          <p:cNvPr id="3" name="Content Placeholder 2"/>
          <p:cNvSpPr>
            <a:spLocks noGrp="1"/>
          </p:cNvSpPr>
          <p:nvPr>
            <p:ph idx="1"/>
          </p:nvPr>
        </p:nvSpPr>
        <p:spPr/>
        <p:txBody>
          <a:bodyPr/>
          <a:lstStyle/>
          <a:p>
            <a:r>
              <a:rPr lang="en-US" dirty="0"/>
              <a:t>USAID</a:t>
            </a:r>
          </a:p>
          <a:p>
            <a:r>
              <a:rPr lang="en-US"/>
              <a:t>IITA</a:t>
            </a:r>
          </a:p>
        </p:txBody>
      </p:sp>
      <p:sp>
        <p:nvSpPr>
          <p:cNvPr id="4" name="Slide Number Placeholder 3"/>
          <p:cNvSpPr>
            <a:spLocks noGrp="1"/>
          </p:cNvSpPr>
          <p:nvPr>
            <p:ph type="sldNum" sz="quarter" idx="12"/>
          </p:nvPr>
        </p:nvSpPr>
        <p:spPr/>
        <p:txBody>
          <a:bodyPr/>
          <a:lstStyle/>
          <a:p>
            <a:fld id="{2BE5262B-218E-439F-9EAC-A62030B492D9}" type="slidenum">
              <a:rPr lang="en-US" smtClean="0"/>
              <a:pPr/>
              <a:t>43</a:t>
            </a:fld>
            <a:endParaRPr lang="en-US"/>
          </a:p>
        </p:txBody>
      </p:sp>
    </p:spTree>
    <p:extLst>
      <p:ext uri="{BB962C8B-B14F-4D97-AF65-F5344CB8AC3E}">
        <p14:creationId xmlns:p14="http://schemas.microsoft.com/office/powerpoint/2010/main" val="19409194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haroni" pitchFamily="2" charset="-79"/>
                <a:cs typeface="Aharoni" pitchFamily="2" charset="-79"/>
              </a:rPr>
              <a:t>END</a:t>
            </a:r>
          </a:p>
        </p:txBody>
      </p:sp>
      <p:sp>
        <p:nvSpPr>
          <p:cNvPr id="3" name="Content Placeholder 2"/>
          <p:cNvSpPr>
            <a:spLocks noGrp="1"/>
          </p:cNvSpPr>
          <p:nvPr>
            <p:ph idx="1"/>
          </p:nvPr>
        </p:nvSpPr>
        <p:spPr/>
        <p:txBody>
          <a:bodyPr/>
          <a:lstStyle/>
          <a:p>
            <a:pPr marL="0" indent="0">
              <a:buNone/>
            </a:pPr>
            <a:r>
              <a:rPr lang="en-GB" dirty="0"/>
              <a:t>   </a:t>
            </a:r>
            <a:endParaRPr lang="en-GB" dirty="0">
              <a:latin typeface="Californian FB" pitchFamily="18" charset="0"/>
            </a:endParaRPr>
          </a:p>
          <a:p>
            <a:pPr marL="0" indent="0" algn="ctr">
              <a:buNone/>
            </a:pPr>
            <a:r>
              <a:rPr lang="en-GB" dirty="0">
                <a:latin typeface="Californian FB" pitchFamily="18" charset="0"/>
              </a:rPr>
              <a:t>                      </a:t>
            </a:r>
          </a:p>
          <a:p>
            <a:pPr marL="0" indent="0" algn="ctr">
              <a:buNone/>
            </a:pPr>
            <a:r>
              <a:rPr lang="en-GB" sz="6000" b="1" dirty="0">
                <a:latin typeface="Californian FB" pitchFamily="18" charset="0"/>
              </a:rPr>
              <a:t>THANK YOU </a:t>
            </a:r>
          </a:p>
        </p:txBody>
      </p:sp>
      <p:sp>
        <p:nvSpPr>
          <p:cNvPr id="4" name="Slide Number Placeholder 3"/>
          <p:cNvSpPr>
            <a:spLocks noGrp="1"/>
          </p:cNvSpPr>
          <p:nvPr>
            <p:ph type="sldNum" sz="quarter" idx="12"/>
          </p:nvPr>
        </p:nvSpPr>
        <p:spPr/>
        <p:txBody>
          <a:bodyPr/>
          <a:lstStyle/>
          <a:p>
            <a:fld id="{2BE5262B-218E-439F-9EAC-A62030B492D9}" type="slidenum">
              <a:rPr lang="en-US" smtClean="0"/>
              <a:pPr/>
              <a:t>44</a:t>
            </a:fld>
            <a:endParaRPr lang="en-US"/>
          </a:p>
        </p:txBody>
      </p:sp>
    </p:spTree>
    <p:extLst>
      <p:ext uri="{BB962C8B-B14F-4D97-AF65-F5344CB8AC3E}">
        <p14:creationId xmlns:p14="http://schemas.microsoft.com/office/powerpoint/2010/main" val="167002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3562"/>
          </a:xfrm>
        </p:spPr>
        <p:txBody>
          <a:bodyPr>
            <a:normAutofit/>
          </a:bodyPr>
          <a:lstStyle/>
          <a:p>
            <a:r>
              <a:rPr lang="en-GB" sz="2800" b="1" dirty="0"/>
              <a:t>Activities cont.</a:t>
            </a:r>
          </a:p>
        </p:txBody>
      </p:sp>
      <p:sp>
        <p:nvSpPr>
          <p:cNvPr id="3" name="Content Placeholder 2"/>
          <p:cNvSpPr>
            <a:spLocks noGrp="1"/>
          </p:cNvSpPr>
          <p:nvPr>
            <p:ph idx="1"/>
          </p:nvPr>
        </p:nvSpPr>
        <p:spPr>
          <a:xfrm>
            <a:off x="457200" y="990600"/>
            <a:ext cx="8229600" cy="5135563"/>
          </a:xfrm>
        </p:spPr>
        <p:txBody>
          <a:bodyPr>
            <a:normAutofit/>
          </a:bodyPr>
          <a:lstStyle/>
          <a:p>
            <a:pPr lvl="0" algn="just"/>
            <a:r>
              <a:rPr lang="en-US" dirty="0"/>
              <a:t>Demonstration of management options for SAS (use of gypsum, FYM)</a:t>
            </a:r>
            <a:endParaRPr lang="en-GB" dirty="0"/>
          </a:p>
          <a:p>
            <a:pPr lvl="0" algn="just"/>
            <a:r>
              <a:rPr lang="en-US" dirty="0"/>
              <a:t>Introduction of direct-paddy planters</a:t>
            </a:r>
            <a:endParaRPr lang="en-GB" dirty="0"/>
          </a:p>
          <a:p>
            <a:pPr lvl="0" algn="just"/>
            <a:r>
              <a:rPr lang="en-US" dirty="0"/>
              <a:t>Capacity building on training of trainers (extension officers and lead farmers) and  VAEOs training farmers in mother &amp; baby demos</a:t>
            </a:r>
            <a:endParaRPr lang="en-GB" dirty="0"/>
          </a:p>
          <a:p>
            <a:pPr lvl="0" algn="just"/>
            <a:r>
              <a:rPr lang="en-US" dirty="0"/>
              <a:t>Conduct field days on established demonstration plots</a:t>
            </a:r>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5</a:t>
            </a:fld>
            <a:endParaRPr lang="en-US"/>
          </a:p>
        </p:txBody>
      </p:sp>
    </p:spTree>
    <p:extLst>
      <p:ext uri="{BB962C8B-B14F-4D97-AF65-F5344CB8AC3E}">
        <p14:creationId xmlns:p14="http://schemas.microsoft.com/office/powerpoint/2010/main" val="557161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86600" cy="487362"/>
          </a:xfrm>
        </p:spPr>
        <p:txBody>
          <a:bodyPr>
            <a:noAutofit/>
          </a:bodyPr>
          <a:lstStyle/>
          <a:p>
            <a:r>
              <a:rPr lang="en-GB" sz="2800" b="1" dirty="0"/>
              <a:t>Activities cont.</a:t>
            </a:r>
            <a:endParaRPr lang="en-US" sz="2800" dirty="0"/>
          </a:p>
        </p:txBody>
      </p:sp>
      <p:sp>
        <p:nvSpPr>
          <p:cNvPr id="3" name="Content Placeholder 2"/>
          <p:cNvSpPr>
            <a:spLocks noGrp="1"/>
          </p:cNvSpPr>
          <p:nvPr>
            <p:ph idx="1"/>
          </p:nvPr>
        </p:nvSpPr>
        <p:spPr>
          <a:xfrm>
            <a:off x="457200" y="838200"/>
            <a:ext cx="8229600" cy="5287963"/>
          </a:xfrm>
        </p:spPr>
        <p:txBody>
          <a:bodyPr/>
          <a:lstStyle/>
          <a:p>
            <a:r>
              <a:rPr lang="en-US" dirty="0"/>
              <a:t>Conducting training workshop for </a:t>
            </a:r>
          </a:p>
          <a:p>
            <a:pPr lvl="1"/>
            <a:r>
              <a:rPr lang="en-US" dirty="0"/>
              <a:t>validating /interpreting soil analysis results</a:t>
            </a:r>
          </a:p>
          <a:p>
            <a:pPr lvl="1"/>
            <a:r>
              <a:rPr lang="en-US" dirty="0"/>
              <a:t>Importance of soil analysis for fertilizer recommendation</a:t>
            </a:r>
          </a:p>
          <a:p>
            <a:pPr lvl="1"/>
            <a:r>
              <a:rPr lang="en-US" b="1" dirty="0"/>
              <a:t> </a:t>
            </a:r>
            <a:r>
              <a:rPr lang="en-US" dirty="0"/>
              <a:t>Characterization and identification of rice varieties </a:t>
            </a:r>
          </a:p>
          <a:p>
            <a:pPr lvl="1"/>
            <a:r>
              <a:rPr lang="en-US" dirty="0"/>
              <a:t>Availability and sustainability of good quality seeds</a:t>
            </a:r>
          </a:p>
          <a:p>
            <a:pPr lvl="1"/>
            <a:r>
              <a:rPr lang="en-US" dirty="0"/>
              <a:t>Availability and sustainability of gypsum</a:t>
            </a:r>
          </a:p>
        </p:txBody>
      </p:sp>
      <p:sp>
        <p:nvSpPr>
          <p:cNvPr id="4" name="Slide Number Placeholder 3"/>
          <p:cNvSpPr>
            <a:spLocks noGrp="1"/>
          </p:cNvSpPr>
          <p:nvPr>
            <p:ph type="sldNum" sz="quarter" idx="12"/>
          </p:nvPr>
        </p:nvSpPr>
        <p:spPr/>
        <p:txBody>
          <a:bodyPr/>
          <a:lstStyle/>
          <a:p>
            <a:fld id="{2BE5262B-218E-439F-9EAC-A62030B492D9}" type="slidenum">
              <a:rPr lang="en-US" smtClean="0"/>
              <a:pPr/>
              <a:t>6</a:t>
            </a:fld>
            <a:endParaRPr lang="en-US"/>
          </a:p>
        </p:txBody>
      </p:sp>
    </p:spTree>
    <p:extLst>
      <p:ext uri="{BB962C8B-B14F-4D97-AF65-F5344CB8AC3E}">
        <p14:creationId xmlns:p14="http://schemas.microsoft.com/office/powerpoint/2010/main" val="92062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715962"/>
          </a:xfrm>
        </p:spPr>
        <p:txBody>
          <a:bodyPr>
            <a:normAutofit/>
          </a:bodyPr>
          <a:lstStyle/>
          <a:p>
            <a:r>
              <a:rPr lang="en-GB" sz="3200" b="1" dirty="0"/>
              <a:t>Activities cont.</a:t>
            </a:r>
          </a:p>
        </p:txBody>
      </p:sp>
      <p:sp>
        <p:nvSpPr>
          <p:cNvPr id="3" name="Content Placeholder 2"/>
          <p:cNvSpPr>
            <a:spLocks noGrp="1"/>
          </p:cNvSpPr>
          <p:nvPr>
            <p:ph idx="1"/>
          </p:nvPr>
        </p:nvSpPr>
        <p:spPr>
          <a:xfrm>
            <a:off x="457200" y="1066800"/>
            <a:ext cx="8229600" cy="5059363"/>
          </a:xfrm>
        </p:spPr>
        <p:txBody>
          <a:bodyPr>
            <a:normAutofit lnSpcReduction="10000"/>
          </a:bodyPr>
          <a:lstStyle/>
          <a:p>
            <a:pPr lvl="0"/>
            <a:r>
              <a:rPr lang="en-US" dirty="0"/>
              <a:t>Harvesting and yield data collection</a:t>
            </a:r>
          </a:p>
          <a:p>
            <a:pPr lvl="0"/>
            <a:r>
              <a:rPr lang="en-US" dirty="0"/>
              <a:t>Establishing rice - legume relay cropping demonstrations</a:t>
            </a:r>
            <a:endParaRPr lang="en-GB" dirty="0"/>
          </a:p>
          <a:p>
            <a:pPr lvl="0"/>
            <a:r>
              <a:rPr lang="en-US" dirty="0"/>
              <a:t>Demonstration of proper water management practice (AWD)</a:t>
            </a:r>
            <a:endParaRPr lang="en-GB" dirty="0"/>
          </a:p>
          <a:p>
            <a:r>
              <a:rPr lang="en-US" dirty="0"/>
              <a:t>Preparing radio program and documentary to create awareness </a:t>
            </a:r>
            <a:r>
              <a:rPr lang="en-GB" dirty="0"/>
              <a:t>on disseminated technologies</a:t>
            </a:r>
          </a:p>
          <a:p>
            <a:pPr lvl="0"/>
            <a:r>
              <a:rPr lang="en-US" dirty="0"/>
              <a:t>Conducting feedback meetings with stakeholders</a:t>
            </a:r>
            <a:endParaRPr lang="en-GB" dirty="0"/>
          </a:p>
          <a:p>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7</a:t>
            </a:fld>
            <a:endParaRPr lang="en-US"/>
          </a:p>
        </p:txBody>
      </p:sp>
    </p:spTree>
    <p:extLst>
      <p:ext uri="{BB962C8B-B14F-4D97-AF65-F5344CB8AC3E}">
        <p14:creationId xmlns:p14="http://schemas.microsoft.com/office/powerpoint/2010/main" val="770518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Activities implemented and achievements           </a:t>
            </a:r>
            <a:br>
              <a:rPr lang="en-GB" sz="3200" b="1" dirty="0"/>
            </a:br>
            <a:r>
              <a:rPr lang="en-GB" sz="3200" b="1" dirty="0"/>
              <a:t>Activity 1: Training and Inception meeting</a:t>
            </a:r>
          </a:p>
        </p:txBody>
      </p:sp>
      <p:sp>
        <p:nvSpPr>
          <p:cNvPr id="3" name="Content Placeholder 2"/>
          <p:cNvSpPr>
            <a:spLocks noGrp="1"/>
          </p:cNvSpPr>
          <p:nvPr>
            <p:ph idx="1"/>
          </p:nvPr>
        </p:nvSpPr>
        <p:spPr/>
        <p:txBody>
          <a:bodyPr>
            <a:normAutofit/>
          </a:bodyPr>
          <a:lstStyle/>
          <a:p>
            <a:r>
              <a:rPr lang="en-US" dirty="0"/>
              <a:t>It was conducted in order to</a:t>
            </a:r>
          </a:p>
          <a:p>
            <a:pPr lvl="1">
              <a:buFont typeface="Wingdings" pitchFamily="2" charset="2"/>
              <a:buChar char="Ø"/>
            </a:pPr>
            <a:r>
              <a:rPr lang="en-US" dirty="0"/>
              <a:t>identify and familiarize with various stakeholders involved in rice production,</a:t>
            </a:r>
          </a:p>
          <a:p>
            <a:pPr lvl="1">
              <a:buFont typeface="Wingdings" pitchFamily="2" charset="2"/>
              <a:buChar char="Ø"/>
            </a:pPr>
            <a:r>
              <a:rPr lang="en-US" dirty="0"/>
              <a:t> present and share the protocols for the planned technologies to be demonstrated this season. </a:t>
            </a:r>
          </a:p>
          <a:p>
            <a:r>
              <a:rPr lang="en-US" dirty="0"/>
              <a:t>A total of 98 stakeholders attended the meetings and trained.</a:t>
            </a:r>
            <a:endParaRPr lang="en-GB" dirty="0"/>
          </a:p>
        </p:txBody>
      </p:sp>
      <p:sp>
        <p:nvSpPr>
          <p:cNvPr id="4" name="Slide Number Placeholder 3"/>
          <p:cNvSpPr>
            <a:spLocks noGrp="1"/>
          </p:cNvSpPr>
          <p:nvPr>
            <p:ph type="sldNum" sz="quarter" idx="12"/>
          </p:nvPr>
        </p:nvSpPr>
        <p:spPr/>
        <p:txBody>
          <a:bodyPr/>
          <a:lstStyle/>
          <a:p>
            <a:fld id="{2BE5262B-218E-439F-9EAC-A62030B492D9}" type="slidenum">
              <a:rPr lang="en-US" smtClean="0"/>
              <a:pPr/>
              <a:t>8</a:t>
            </a:fld>
            <a:endParaRPr lang="en-US"/>
          </a:p>
        </p:txBody>
      </p:sp>
    </p:spTree>
    <p:extLst>
      <p:ext uri="{BB962C8B-B14F-4D97-AF65-F5344CB8AC3E}">
        <p14:creationId xmlns:p14="http://schemas.microsoft.com/office/powerpoint/2010/main" val="1833303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15400" cy="990600"/>
          </a:xfrm>
        </p:spPr>
        <p:txBody>
          <a:bodyPr>
            <a:noAutofit/>
          </a:bodyPr>
          <a:lstStyle/>
          <a:p>
            <a:br>
              <a:rPr lang="en-US" sz="3200" b="1" dirty="0"/>
            </a:br>
            <a:br>
              <a:rPr lang="en-US" sz="3200" dirty="0"/>
            </a:br>
            <a:endParaRPr lang="en-US" sz="3200" dirty="0"/>
          </a:p>
        </p:txBody>
      </p:sp>
      <p:sp>
        <p:nvSpPr>
          <p:cNvPr id="3" name="Slide Number Placeholder 2"/>
          <p:cNvSpPr>
            <a:spLocks noGrp="1"/>
          </p:cNvSpPr>
          <p:nvPr>
            <p:ph type="sldNum" sz="quarter" idx="12"/>
          </p:nvPr>
        </p:nvSpPr>
        <p:spPr/>
        <p:txBody>
          <a:bodyPr/>
          <a:lstStyle/>
          <a:p>
            <a:fld id="{2BE5262B-218E-439F-9EAC-A62030B492D9}" type="slidenum">
              <a:rPr lang="en-US" smtClean="0"/>
              <a:pPr/>
              <a:t>9</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283830031"/>
              </p:ext>
            </p:extLst>
          </p:nvPr>
        </p:nvGraphicFramePr>
        <p:xfrm>
          <a:off x="152400" y="914400"/>
          <a:ext cx="8991600" cy="5296487"/>
        </p:xfrm>
        <a:graphic>
          <a:graphicData uri="http://schemas.openxmlformats.org/drawingml/2006/table">
            <a:tbl>
              <a:tblPr firstRow="1" firstCol="1" bandRow="1">
                <a:tableStyleId>{5C22544A-7EE6-4342-B048-85BDC9FD1C3A}</a:tableStyleId>
              </a:tblPr>
              <a:tblGrid>
                <a:gridCol w="3489604">
                  <a:extLst>
                    <a:ext uri="{9D8B030D-6E8A-4147-A177-3AD203B41FA5}">
                      <a16:colId xmlns:a16="http://schemas.microsoft.com/office/drawing/2014/main" val="20000"/>
                    </a:ext>
                  </a:extLst>
                </a:gridCol>
                <a:gridCol w="1539596">
                  <a:extLst>
                    <a:ext uri="{9D8B030D-6E8A-4147-A177-3AD203B41FA5}">
                      <a16:colId xmlns:a16="http://schemas.microsoft.com/office/drawing/2014/main" val="20001"/>
                    </a:ext>
                  </a:extLst>
                </a:gridCol>
                <a:gridCol w="1250395">
                  <a:extLst>
                    <a:ext uri="{9D8B030D-6E8A-4147-A177-3AD203B41FA5}">
                      <a16:colId xmlns:a16="http://schemas.microsoft.com/office/drawing/2014/main" val="20002"/>
                    </a:ext>
                  </a:extLst>
                </a:gridCol>
                <a:gridCol w="1458403">
                  <a:extLst>
                    <a:ext uri="{9D8B030D-6E8A-4147-A177-3AD203B41FA5}">
                      <a16:colId xmlns:a16="http://schemas.microsoft.com/office/drawing/2014/main" val="20003"/>
                    </a:ext>
                  </a:extLst>
                </a:gridCol>
                <a:gridCol w="1253602">
                  <a:extLst>
                    <a:ext uri="{9D8B030D-6E8A-4147-A177-3AD203B41FA5}">
                      <a16:colId xmlns:a16="http://schemas.microsoft.com/office/drawing/2014/main" val="20004"/>
                    </a:ext>
                  </a:extLst>
                </a:gridCol>
              </a:tblGrid>
              <a:tr h="464234">
                <a:tc rowSpan="2">
                  <a:txBody>
                    <a:bodyPr/>
                    <a:lstStyle/>
                    <a:p>
                      <a:pPr marL="6350" marR="0">
                        <a:spcBef>
                          <a:spcPts val="0"/>
                        </a:spcBef>
                        <a:spcAft>
                          <a:spcPts val="0"/>
                        </a:spcAft>
                      </a:pPr>
                      <a:r>
                        <a:rPr lang="en-US" sz="2400" dirty="0">
                          <a:effectLst/>
                        </a:rPr>
                        <a:t>CATEGORY OF STAKEHOLDERS</a:t>
                      </a:r>
                      <a:endParaRPr lang="en-US" sz="2400" dirty="0">
                        <a:effectLst/>
                        <a:latin typeface="Times New Roman"/>
                        <a:ea typeface="Times New Roman"/>
                        <a:cs typeface="Angsana New"/>
                      </a:endParaRPr>
                    </a:p>
                  </a:txBody>
                  <a:tcPr marL="68580" marR="68580" marT="0" marB="0" anchor="ctr"/>
                </a:tc>
                <a:tc gridSpan="4">
                  <a:txBody>
                    <a:bodyPr/>
                    <a:lstStyle/>
                    <a:p>
                      <a:pPr marL="0" marR="0" algn="ctr">
                        <a:spcBef>
                          <a:spcPts val="0"/>
                        </a:spcBef>
                        <a:spcAft>
                          <a:spcPts val="0"/>
                        </a:spcAft>
                      </a:pPr>
                      <a:r>
                        <a:rPr lang="en-US" sz="2400">
                          <a:effectLst/>
                        </a:rPr>
                        <a:t>DISTRICT</a:t>
                      </a:r>
                      <a:endParaRPr lang="en-US" sz="2400">
                        <a:effectLst/>
                        <a:latin typeface="Times New Roman"/>
                        <a:ea typeface="Times New Roman"/>
                        <a:cs typeface="Angsana New"/>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64234">
                <a:tc vMerge="1">
                  <a:txBody>
                    <a:bodyPr/>
                    <a:lstStyle/>
                    <a:p>
                      <a:endParaRPr lang="en-US"/>
                    </a:p>
                  </a:txBody>
                  <a:tcPr/>
                </a:tc>
                <a:tc>
                  <a:txBody>
                    <a:bodyPr/>
                    <a:lstStyle/>
                    <a:p>
                      <a:pPr marL="6350" marR="0" algn="ctr">
                        <a:spcBef>
                          <a:spcPts val="0"/>
                        </a:spcBef>
                        <a:spcAft>
                          <a:spcPts val="0"/>
                        </a:spcAft>
                      </a:pPr>
                      <a:r>
                        <a:rPr lang="en-US" sz="2400">
                          <a:effectLst/>
                        </a:rPr>
                        <a:t>Kilombero</a:t>
                      </a:r>
                      <a:endParaRPr lang="en-US" sz="2400">
                        <a:effectLst/>
                        <a:latin typeface="Times New Roman"/>
                        <a:ea typeface="Times New Roman"/>
                        <a:cs typeface="Angsana New"/>
                      </a:endParaRPr>
                    </a:p>
                  </a:txBody>
                  <a:tcPr marL="68580" marR="68580" marT="0" marB="0" anchor="ctr"/>
                </a:tc>
                <a:tc>
                  <a:txBody>
                    <a:bodyPr/>
                    <a:lstStyle/>
                    <a:p>
                      <a:pPr marL="6350" marR="0" algn="ctr">
                        <a:spcBef>
                          <a:spcPts val="0"/>
                        </a:spcBef>
                        <a:spcAft>
                          <a:spcPts val="0"/>
                        </a:spcAft>
                      </a:pPr>
                      <a:r>
                        <a:rPr lang="en-US" sz="2400">
                          <a:effectLst/>
                        </a:rPr>
                        <a:t>Mbarali</a:t>
                      </a:r>
                      <a:endParaRPr lang="en-US" sz="2400">
                        <a:effectLst/>
                        <a:latin typeface="Times New Roman"/>
                        <a:ea typeface="Times New Roman"/>
                        <a:cs typeface="Angsana New"/>
                      </a:endParaRPr>
                    </a:p>
                  </a:txBody>
                  <a:tcPr marL="68580" marR="68580" marT="0" marB="0" anchor="ctr"/>
                </a:tc>
                <a:tc>
                  <a:txBody>
                    <a:bodyPr/>
                    <a:lstStyle/>
                    <a:p>
                      <a:pPr marL="6350" marR="0" algn="ctr">
                        <a:spcBef>
                          <a:spcPts val="0"/>
                        </a:spcBef>
                        <a:spcAft>
                          <a:spcPts val="0"/>
                        </a:spcAft>
                      </a:pPr>
                      <a:r>
                        <a:rPr lang="en-US" sz="2400">
                          <a:effectLst/>
                        </a:rPr>
                        <a:t>Iringa Rural</a:t>
                      </a:r>
                      <a:endParaRPr lang="en-US" sz="2400">
                        <a:effectLst/>
                        <a:latin typeface="Times New Roman"/>
                        <a:ea typeface="Times New Roman"/>
                        <a:cs typeface="Angsana New"/>
                      </a:endParaRPr>
                    </a:p>
                  </a:txBody>
                  <a:tcPr marL="68580" marR="68580" marT="0" marB="0" anchor="ctr"/>
                </a:tc>
                <a:tc>
                  <a:txBody>
                    <a:bodyPr/>
                    <a:lstStyle/>
                    <a:p>
                      <a:pPr marL="6350" marR="0" algn="ctr">
                        <a:spcBef>
                          <a:spcPts val="0"/>
                        </a:spcBef>
                        <a:spcAft>
                          <a:spcPts val="0"/>
                        </a:spcAft>
                      </a:pPr>
                      <a:r>
                        <a:rPr lang="en-US" sz="2400" dirty="0">
                          <a:effectLst/>
                        </a:rPr>
                        <a:t>Momba</a:t>
                      </a:r>
                      <a:endParaRPr lang="en-US" sz="2400" dirty="0">
                        <a:effectLst/>
                        <a:latin typeface="Times New Roman"/>
                        <a:ea typeface="Times New Roman"/>
                        <a:cs typeface="Angsana New"/>
                      </a:endParaRPr>
                    </a:p>
                  </a:txBody>
                  <a:tcPr marL="68580" marR="68580" marT="0" marB="0" anchor="ctr"/>
                </a:tc>
                <a:extLst>
                  <a:ext uri="{0D108BD9-81ED-4DB2-BD59-A6C34878D82A}">
                    <a16:rowId xmlns:a16="http://schemas.microsoft.com/office/drawing/2014/main" val="10001"/>
                  </a:ext>
                </a:extLst>
              </a:tr>
              <a:tr h="464234">
                <a:tc>
                  <a:txBody>
                    <a:bodyPr/>
                    <a:lstStyle/>
                    <a:p>
                      <a:pPr marL="6350" marR="0">
                        <a:spcBef>
                          <a:spcPts val="0"/>
                        </a:spcBef>
                        <a:spcAft>
                          <a:spcPts val="0"/>
                        </a:spcAft>
                      </a:pPr>
                      <a:r>
                        <a:rPr lang="en-US" sz="2400">
                          <a:effectLst/>
                        </a:rPr>
                        <a:t>DAICO’s &amp; TAICO’S office</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a:effectLst/>
                        </a:rPr>
                        <a:t>2</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1</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1</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dirty="0">
                          <a:effectLst/>
                        </a:rPr>
                        <a:t>1</a:t>
                      </a:r>
                      <a:endParaRPr lang="en-US" sz="2400" dirty="0">
                        <a:effectLst/>
                        <a:latin typeface="Times New Roman"/>
                        <a:ea typeface="Times New Roman"/>
                        <a:cs typeface="Angsana New"/>
                      </a:endParaRPr>
                    </a:p>
                  </a:txBody>
                  <a:tcPr marL="68580" marR="68580" marT="0" marB="0"/>
                </a:tc>
                <a:extLst>
                  <a:ext uri="{0D108BD9-81ED-4DB2-BD59-A6C34878D82A}">
                    <a16:rowId xmlns:a16="http://schemas.microsoft.com/office/drawing/2014/main" val="10002"/>
                  </a:ext>
                </a:extLst>
              </a:tr>
              <a:tr h="464234">
                <a:tc>
                  <a:txBody>
                    <a:bodyPr/>
                    <a:lstStyle/>
                    <a:p>
                      <a:pPr marL="6350" marR="0">
                        <a:spcBef>
                          <a:spcPts val="0"/>
                        </a:spcBef>
                        <a:spcAft>
                          <a:spcPts val="0"/>
                        </a:spcAft>
                      </a:pPr>
                      <a:r>
                        <a:rPr lang="en-US" sz="2400">
                          <a:effectLst/>
                        </a:rPr>
                        <a:t>District Extension officers</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dirty="0">
                          <a:effectLst/>
                        </a:rPr>
                        <a:t>2</a:t>
                      </a:r>
                      <a:endParaRPr lang="en-US" sz="2400" dirty="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1</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dirty="0">
                          <a:effectLst/>
                        </a:rPr>
                        <a:t>1</a:t>
                      </a:r>
                      <a:endParaRPr lang="en-US" sz="2400" dirty="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dirty="0">
                          <a:effectLst/>
                        </a:rPr>
                        <a:t>1</a:t>
                      </a:r>
                      <a:endParaRPr lang="en-US" sz="2400" dirty="0">
                        <a:effectLst/>
                        <a:latin typeface="Times New Roman"/>
                        <a:ea typeface="Times New Roman"/>
                        <a:cs typeface="Angsana New"/>
                      </a:endParaRPr>
                    </a:p>
                  </a:txBody>
                  <a:tcPr marL="68580" marR="68580" marT="0" marB="0"/>
                </a:tc>
                <a:extLst>
                  <a:ext uri="{0D108BD9-81ED-4DB2-BD59-A6C34878D82A}">
                    <a16:rowId xmlns:a16="http://schemas.microsoft.com/office/drawing/2014/main" val="10003"/>
                  </a:ext>
                </a:extLst>
              </a:tr>
              <a:tr h="851095">
                <a:tc>
                  <a:txBody>
                    <a:bodyPr/>
                    <a:lstStyle/>
                    <a:p>
                      <a:pPr marL="6350" marR="0">
                        <a:spcBef>
                          <a:spcPts val="0"/>
                        </a:spcBef>
                        <a:spcAft>
                          <a:spcPts val="0"/>
                        </a:spcAft>
                      </a:pPr>
                      <a:r>
                        <a:rPr lang="en-US" sz="2400">
                          <a:effectLst/>
                        </a:rPr>
                        <a:t>Village Extension Officers (VAEOs)</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a:effectLst/>
                        </a:rPr>
                        <a:t>8</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18</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8</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4</a:t>
                      </a:r>
                      <a:endParaRPr lang="en-US" sz="24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4"/>
                  </a:ext>
                </a:extLst>
              </a:tr>
              <a:tr h="464234">
                <a:tc>
                  <a:txBody>
                    <a:bodyPr/>
                    <a:lstStyle/>
                    <a:p>
                      <a:pPr marL="6350" marR="0">
                        <a:spcBef>
                          <a:spcPts val="0"/>
                        </a:spcBef>
                        <a:spcAft>
                          <a:spcPts val="0"/>
                        </a:spcAft>
                      </a:pPr>
                      <a:r>
                        <a:rPr lang="en-US" sz="2400">
                          <a:effectLst/>
                        </a:rPr>
                        <a:t>Lead farmers</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a:effectLst/>
                        </a:rPr>
                        <a:t>10</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20</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10</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4</a:t>
                      </a:r>
                      <a:endParaRPr lang="en-US" sz="24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5"/>
                  </a:ext>
                </a:extLst>
              </a:tr>
              <a:tr h="464234">
                <a:tc>
                  <a:txBody>
                    <a:bodyPr/>
                    <a:lstStyle/>
                    <a:p>
                      <a:pPr marL="6350" marR="0">
                        <a:spcBef>
                          <a:spcPts val="0"/>
                        </a:spcBef>
                        <a:spcAft>
                          <a:spcPts val="0"/>
                        </a:spcAft>
                      </a:pPr>
                      <a:r>
                        <a:rPr lang="en-US" sz="2400">
                          <a:effectLst/>
                        </a:rPr>
                        <a:t>NAFAKA Staff</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a:effectLst/>
                        </a:rPr>
                        <a:t>1</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1</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3</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dirty="0">
                          <a:effectLst/>
                        </a:rPr>
                        <a:t>1</a:t>
                      </a:r>
                      <a:endParaRPr lang="en-US" sz="2400" dirty="0">
                        <a:effectLst/>
                        <a:latin typeface="Times New Roman"/>
                        <a:ea typeface="Times New Roman"/>
                        <a:cs typeface="Angsana New"/>
                      </a:endParaRPr>
                    </a:p>
                  </a:txBody>
                  <a:tcPr marL="68580" marR="68580" marT="0" marB="0"/>
                </a:tc>
                <a:extLst>
                  <a:ext uri="{0D108BD9-81ED-4DB2-BD59-A6C34878D82A}">
                    <a16:rowId xmlns:a16="http://schemas.microsoft.com/office/drawing/2014/main" val="10006"/>
                  </a:ext>
                </a:extLst>
              </a:tr>
              <a:tr h="464234">
                <a:tc>
                  <a:txBody>
                    <a:bodyPr/>
                    <a:lstStyle/>
                    <a:p>
                      <a:pPr marL="6350" marR="0">
                        <a:spcBef>
                          <a:spcPts val="0"/>
                        </a:spcBef>
                        <a:spcAft>
                          <a:spcPts val="0"/>
                        </a:spcAft>
                      </a:pPr>
                      <a:r>
                        <a:rPr lang="en-US" sz="2400">
                          <a:effectLst/>
                        </a:rPr>
                        <a:t>FIPS</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a:effectLst/>
                        </a:rPr>
                        <a:t>0</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1</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0</a:t>
                      </a:r>
                      <a:endParaRPr lang="en-US" sz="240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0</a:t>
                      </a:r>
                      <a:endParaRPr lang="en-US" sz="24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7"/>
                  </a:ext>
                </a:extLst>
              </a:tr>
              <a:tr h="464234">
                <a:tc>
                  <a:txBody>
                    <a:bodyPr/>
                    <a:lstStyle/>
                    <a:p>
                      <a:pPr marL="463550" marR="0" algn="r">
                        <a:spcBef>
                          <a:spcPts val="0"/>
                        </a:spcBef>
                        <a:spcAft>
                          <a:spcPts val="0"/>
                        </a:spcAft>
                      </a:pPr>
                      <a:r>
                        <a:rPr lang="en-US" sz="2400">
                          <a:effectLst/>
                        </a:rPr>
                        <a:t>Subtotal</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dirty="0">
                          <a:effectLst/>
                        </a:rPr>
                        <a:t>23</a:t>
                      </a:r>
                      <a:endParaRPr lang="en-US" sz="2400" dirty="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42</a:t>
                      </a:r>
                      <a:endParaRPr lang="en-US" sz="2400">
                        <a:effectLst/>
                        <a:latin typeface="Times New Roman"/>
                        <a:ea typeface="Times New Roman"/>
                        <a:cs typeface="Angsana New"/>
                      </a:endParaRPr>
                    </a:p>
                  </a:txBody>
                  <a:tcPr marL="68580" marR="68580" marT="0" marB="0"/>
                </a:tc>
                <a:tc>
                  <a:txBody>
                    <a:bodyPr/>
                    <a:lstStyle/>
                    <a:p>
                      <a:pPr marL="0" marR="0" algn="ctr">
                        <a:spcBef>
                          <a:spcPts val="0"/>
                        </a:spcBef>
                        <a:spcAft>
                          <a:spcPts val="0"/>
                        </a:spcAft>
                      </a:pPr>
                      <a:r>
                        <a:rPr lang="en-US" sz="2400" dirty="0">
                          <a:effectLst/>
                        </a:rPr>
                        <a:t>23</a:t>
                      </a:r>
                      <a:endParaRPr lang="en-US" sz="2400" dirty="0">
                        <a:effectLst/>
                        <a:latin typeface="Times New Roman"/>
                        <a:ea typeface="Times New Roman"/>
                        <a:cs typeface="Angsana New"/>
                      </a:endParaRPr>
                    </a:p>
                  </a:txBody>
                  <a:tcPr marL="68580" marR="68580" marT="0" marB="0"/>
                </a:tc>
                <a:tc>
                  <a:txBody>
                    <a:bodyPr/>
                    <a:lstStyle/>
                    <a:p>
                      <a:pPr marL="6350" marR="0" algn="ctr">
                        <a:spcBef>
                          <a:spcPts val="0"/>
                        </a:spcBef>
                        <a:spcAft>
                          <a:spcPts val="0"/>
                        </a:spcAft>
                      </a:pPr>
                      <a:r>
                        <a:rPr lang="en-US" sz="2400">
                          <a:effectLst/>
                        </a:rPr>
                        <a:t>11</a:t>
                      </a:r>
                      <a:endParaRPr lang="en-US" sz="2400">
                        <a:effectLst/>
                        <a:latin typeface="Times New Roman"/>
                        <a:ea typeface="Times New Roman"/>
                        <a:cs typeface="Angsana New"/>
                      </a:endParaRPr>
                    </a:p>
                  </a:txBody>
                  <a:tcPr marL="68580" marR="68580" marT="0" marB="0"/>
                </a:tc>
                <a:extLst>
                  <a:ext uri="{0D108BD9-81ED-4DB2-BD59-A6C34878D82A}">
                    <a16:rowId xmlns:a16="http://schemas.microsoft.com/office/drawing/2014/main" val="10008"/>
                  </a:ext>
                </a:extLst>
              </a:tr>
              <a:tr h="464234">
                <a:tc>
                  <a:txBody>
                    <a:bodyPr/>
                    <a:lstStyle/>
                    <a:p>
                      <a:pPr marL="0" marR="0" algn="r">
                        <a:spcBef>
                          <a:spcPts val="0"/>
                        </a:spcBef>
                        <a:spcAft>
                          <a:spcPts val="0"/>
                        </a:spcAft>
                      </a:pPr>
                      <a:r>
                        <a:rPr lang="en-US" sz="2400">
                          <a:effectLst/>
                        </a:rPr>
                        <a:t>Total</a:t>
                      </a:r>
                      <a:endParaRPr lang="en-US" sz="2400">
                        <a:effectLst/>
                        <a:latin typeface="Times New Roman"/>
                        <a:ea typeface="Times New Roman"/>
                        <a:cs typeface="Angsana New"/>
                      </a:endParaRPr>
                    </a:p>
                  </a:txBody>
                  <a:tcPr marL="68580" marR="68580" marT="0" marB="0"/>
                </a:tc>
                <a:tc gridSpan="4">
                  <a:txBody>
                    <a:bodyPr/>
                    <a:lstStyle/>
                    <a:p>
                      <a:pPr marL="0" marR="0" algn="ctr">
                        <a:spcBef>
                          <a:spcPts val="0"/>
                        </a:spcBef>
                        <a:spcAft>
                          <a:spcPts val="0"/>
                        </a:spcAft>
                      </a:pPr>
                      <a:r>
                        <a:rPr lang="en-US" sz="2400" dirty="0">
                          <a:effectLst/>
                        </a:rPr>
                        <a:t>98</a:t>
                      </a:r>
                      <a:endParaRPr lang="en-US" sz="2400" dirty="0">
                        <a:effectLst/>
                        <a:latin typeface="Times New Roman"/>
                        <a:ea typeface="Times New Roman"/>
                        <a:cs typeface="Angsana New"/>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9"/>
                  </a:ext>
                </a:extLst>
              </a:tr>
            </a:tbl>
          </a:graphicData>
        </a:graphic>
      </p:graphicFrame>
      <p:sp>
        <p:nvSpPr>
          <p:cNvPr id="6" name="Rectangle 5"/>
          <p:cNvSpPr/>
          <p:nvPr/>
        </p:nvSpPr>
        <p:spPr>
          <a:xfrm>
            <a:off x="228600" y="0"/>
            <a:ext cx="8763000" cy="954107"/>
          </a:xfrm>
          <a:prstGeom prst="rect">
            <a:avLst/>
          </a:prstGeom>
        </p:spPr>
        <p:txBody>
          <a:bodyPr wrap="square">
            <a:spAutoFit/>
          </a:bodyPr>
          <a:lstStyle/>
          <a:p>
            <a:pPr algn="just"/>
            <a:r>
              <a:rPr lang="en-US" sz="2800" b="1" dirty="0"/>
              <a:t>Table 1: Stakeholders who participated in the training and inception meetings per district</a:t>
            </a:r>
            <a:endParaRPr lang="en-US" sz="2800" dirty="0"/>
          </a:p>
        </p:txBody>
      </p:sp>
    </p:spTree>
    <p:extLst>
      <p:ext uri="{BB962C8B-B14F-4D97-AF65-F5344CB8AC3E}">
        <p14:creationId xmlns:p14="http://schemas.microsoft.com/office/powerpoint/2010/main" val="39576224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4690</TotalTime>
  <Words>1652</Words>
  <Application>Microsoft Macintosh PowerPoint</Application>
  <PresentationFormat>On-screen Show (4:3)</PresentationFormat>
  <Paragraphs>534</Paragraphs>
  <Slides>44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Aharoni</vt:lpstr>
      <vt:lpstr>Angsana New</vt:lpstr>
      <vt:lpstr>Arial</vt:lpstr>
      <vt:lpstr>Calibri</vt:lpstr>
      <vt:lpstr>Californian FB</vt:lpstr>
      <vt:lpstr>Times New Roman</vt:lpstr>
      <vt:lpstr>Wingdings</vt:lpstr>
      <vt:lpstr>Office Theme</vt:lpstr>
      <vt:lpstr>PowerPoint Presentation</vt:lpstr>
      <vt:lpstr>Summary description of key activities for rice component Technologies demonstrated  Sept 2017 - Sept 2018 </vt:lpstr>
      <vt:lpstr>Technologies cont.</vt:lpstr>
      <vt:lpstr>The planned activities </vt:lpstr>
      <vt:lpstr>Activities cont.</vt:lpstr>
      <vt:lpstr>Activities cont.</vt:lpstr>
      <vt:lpstr>Activities cont.</vt:lpstr>
      <vt:lpstr>Activities implemented and achievements            Activity 1: Training and Inception meeting</vt:lpstr>
      <vt:lpstr>  </vt:lpstr>
      <vt:lpstr>Stakeholders in Mbarali district being trained during the inception meeting at Igurusi Mbarali District </vt:lpstr>
      <vt:lpstr>Training and inception meeting in Kilombero</vt:lpstr>
      <vt:lpstr>Classroom training for farmer groups</vt:lpstr>
      <vt:lpstr>Stakeholders who got classroom training </vt:lpstr>
      <vt:lpstr> Percentages of trained farmers  by age groups </vt:lpstr>
      <vt:lpstr>PowerPoint Presentation</vt:lpstr>
      <vt:lpstr>Farmers training at Mofu Kilombero</vt:lpstr>
      <vt:lpstr>Field training</vt:lpstr>
      <vt:lpstr>Farmers trained on how to collect soil samples for soil analysis </vt:lpstr>
      <vt:lpstr>Nursery management</vt:lpstr>
      <vt:lpstr>Transplanting</vt:lpstr>
      <vt:lpstr>Fertilizer application (USG)</vt:lpstr>
      <vt:lpstr>Activity 2: Selected and confirmed sites for mother demo plots  </vt:lpstr>
      <vt:lpstr>Activity 3: Types of mother demonstration established</vt:lpstr>
      <vt:lpstr>Number of expected and actually established rice demonstration plots in each district</vt:lpstr>
      <vt:lpstr>Activity 4: Procurement and distribution of basic rice, legume seeds (for QDS production) and fertilizers </vt:lpstr>
      <vt:lpstr>PowerPoint Presentation</vt:lpstr>
      <vt:lpstr>PowerPoint Presentation</vt:lpstr>
      <vt:lpstr>PowerPoint Presentation</vt:lpstr>
      <vt:lpstr> Number of farmers who received rice seed small packs</vt:lpstr>
      <vt:lpstr>PowerPoint Presentation</vt:lpstr>
      <vt:lpstr>Activity 5: Conducting training workshop for validation and interpretation of soil analysis results, and variety identification Number and categories of attending stakeholders</vt:lpstr>
      <vt:lpstr>Workshop training cont.</vt:lpstr>
      <vt:lpstr>Activity 6. FARMER FIELD DAYS  7 Mbarali, 2 Momba, 5 Iringa rural &amp; 3 Kilombero </vt:lpstr>
      <vt:lpstr>Field day cont.</vt:lpstr>
      <vt:lpstr>Farmer field day at Mofu village Kilombero</vt:lpstr>
      <vt:lpstr>Challenges, constraints and lessons learned</vt:lpstr>
      <vt:lpstr>Poor road network at Mlomba village, Momba</vt:lpstr>
      <vt:lpstr>PowerPoint Presentation</vt:lpstr>
      <vt:lpstr>PowerPoint Presentation</vt:lpstr>
      <vt:lpstr> Lessons learned </vt:lpstr>
      <vt:lpstr>Lessons cont.</vt:lpstr>
      <vt:lpstr>Scaling strategies</vt:lpstr>
      <vt:lpstr>Acknowledgement</vt:lpstr>
      <vt:lpstr>END</vt:lpstr>
    </vt:vector>
  </TitlesOfParts>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Jonathan Odhong', IITA</cp:lastModifiedBy>
  <cp:revision>258</cp:revision>
  <dcterms:created xsi:type="dcterms:W3CDTF">2016-02-03T16:26:43Z</dcterms:created>
  <dcterms:modified xsi:type="dcterms:W3CDTF">2018-07-06T05:36:40Z</dcterms:modified>
</cp:coreProperties>
</file>